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sldIdLst>
    <p:sldId id="256" r:id="rId2"/>
    <p:sldId id="260" r:id="rId3"/>
    <p:sldId id="261" r:id="rId4"/>
    <p:sldId id="262" r:id="rId5"/>
    <p:sldId id="263" r:id="rId6"/>
    <p:sldId id="264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80" r:id="rId41"/>
    <p:sldId id="281" r:id="rId42"/>
    <p:sldId id="282" r:id="rId43"/>
    <p:sldId id="283" r:id="rId44"/>
    <p:sldId id="284" r:id="rId45"/>
    <p:sldId id="285" r:id="rId46"/>
    <p:sldId id="286" r:id="rId47"/>
    <p:sldId id="288" r:id="rId48"/>
    <p:sldId id="289" r:id="rId49"/>
    <p:sldId id="290" r:id="rId50"/>
    <p:sldId id="291" r:id="rId51"/>
    <p:sldId id="292" r:id="rId52"/>
    <p:sldId id="293" r:id="rId53"/>
    <p:sldId id="294" r:id="rId54"/>
    <p:sldId id="295" r:id="rId55"/>
    <p:sldId id="296" r:id="rId56"/>
    <p:sldId id="297" r:id="rId57"/>
    <p:sldId id="318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648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973C21-7CE3-4B64-88E2-AA52053D1A88}" type="datetimeFigureOut">
              <a:rPr lang="en-IN" smtClean="0"/>
              <a:t>09-02-2018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0C8C58-F68A-4629-962B-52F4260D44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9316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FD0742E8-8A6E-4F4F-82B8-3BB1FC7EC54D}" type="slidenum">
              <a:rPr lang="en-US" smtClean="0">
                <a:solidFill>
                  <a:prstClr val="black"/>
                </a:solidFill>
              </a:rPr>
              <a:pPr/>
              <a:t>57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541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581400"/>
            <a:ext cx="5275052" cy="1295400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685800" y="6477000"/>
            <a:ext cx="7239000" cy="365125"/>
          </a:xfrm>
        </p:spPr>
        <p:txBody>
          <a:bodyPr/>
          <a:lstStyle>
            <a:lvl1pPr>
              <a:defRPr dirty="0"/>
            </a:lvl1pPr>
          </a:lstStyle>
          <a:p>
            <a:endParaRPr lang="en-IN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2362200"/>
            <a:ext cx="8001000" cy="914400"/>
          </a:xfrm>
        </p:spPr>
        <p:txBody>
          <a:bodyPr/>
          <a:lstStyle>
            <a:lvl1pPr algn="ctr">
              <a:defRPr b="1">
                <a:latin typeface="Cambria" panose="020405030504060302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612026"/>
      </p:ext>
    </p:extLst>
  </p:cSld>
  <p:clrMapOvr>
    <a:masterClrMapping/>
  </p:clrMapOvr>
  <p:transition spd="slow">
    <p:blinds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914400"/>
          </a:xfrm>
        </p:spPr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76400"/>
            <a:ext cx="8229600" cy="4297363"/>
          </a:xfrm>
        </p:spPr>
        <p:txBody>
          <a:bodyPr vert="eaVert"/>
          <a:lstStyle>
            <a:lvl1pPr>
              <a:defRPr>
                <a:latin typeface="Cambria" panose="02040503050406030204" pitchFamily="18" charset="0"/>
              </a:defRPr>
            </a:lvl1pPr>
            <a:lvl2pPr>
              <a:defRPr>
                <a:latin typeface="Cambria" panose="02040503050406030204" pitchFamily="18" charset="0"/>
              </a:defRPr>
            </a:lvl2pPr>
            <a:lvl3pPr>
              <a:defRPr>
                <a:latin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477000"/>
            <a:ext cx="7239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3842790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0"/>
            <a:ext cx="2057400" cy="5211763"/>
          </a:xfrm>
        </p:spPr>
        <p:txBody>
          <a:bodyPr vert="eaVert"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6019800" cy="5211763"/>
          </a:xfrm>
        </p:spPr>
        <p:txBody>
          <a:bodyPr vert="eaVert"/>
          <a:lstStyle>
            <a:lvl1pPr>
              <a:defRPr>
                <a:latin typeface="Cambria" panose="02040503050406030204" pitchFamily="18" charset="0"/>
              </a:defRPr>
            </a:lvl1pPr>
            <a:lvl2pPr>
              <a:defRPr>
                <a:latin typeface="Cambria" panose="02040503050406030204" pitchFamily="18" charset="0"/>
              </a:defRPr>
            </a:lvl2pPr>
            <a:lvl3pPr>
              <a:defRPr>
                <a:latin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477000"/>
            <a:ext cx="7239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6836874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477000"/>
            <a:ext cx="7239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71505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0" y="1905000"/>
            <a:ext cx="5105400" cy="1143001"/>
          </a:xfrm>
        </p:spPr>
        <p:txBody>
          <a:bodyPr anchor="b" anchorCtr="0">
            <a:normAutofit/>
          </a:bodyPr>
          <a:lstStyle>
            <a:lvl1pPr algn="l">
              <a:defRPr sz="3600" b="0" cap="none">
                <a:latin typeface="Cambria" panose="020405030504060302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4696" y="3048000"/>
            <a:ext cx="5105400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477000"/>
            <a:ext cx="7239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321732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8304" y="1905000"/>
            <a:ext cx="4994696" cy="1143001"/>
          </a:xfrm>
        </p:spPr>
        <p:txBody>
          <a:bodyPr anchor="b">
            <a:normAutofit/>
          </a:bodyPr>
          <a:lstStyle>
            <a:lvl1pPr algn="l">
              <a:defRPr sz="3600" b="0" cap="none">
                <a:latin typeface="Cambria" panose="020405030504060302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0" y="3148013"/>
            <a:ext cx="4953000" cy="1500187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609600" y="1371600"/>
            <a:ext cx="2971800" cy="3962400"/>
          </a:xfrm>
        </p:spPr>
        <p:txBody>
          <a:bodyPr rtlCol="0">
            <a:normAutofit/>
          </a:bodyPr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477000"/>
            <a:ext cx="7239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2453083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914400"/>
          </a:xfrm>
        </p:spPr>
        <p:txBody>
          <a:bodyPr anchor="t">
            <a:normAutofit/>
          </a:bodyPr>
          <a:lstStyle>
            <a:lvl1pPr algn="l">
              <a:defRPr sz="2800">
                <a:latin typeface="Cambria" panose="020405030504060302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297363"/>
          </a:xfrm>
        </p:spPr>
        <p:txBody>
          <a:bodyPr>
            <a:normAutofit/>
          </a:bodyPr>
          <a:lstStyle>
            <a:lvl1pPr marL="342900" indent="-342900">
              <a:lnSpc>
                <a:spcPct val="150000"/>
              </a:lnSpc>
              <a:spcBef>
                <a:spcPts val="0"/>
              </a:spcBef>
              <a:buSzPct val="130000"/>
              <a:buFont typeface="Arial" pitchFamily="34" charset="0"/>
              <a:buChar char="•"/>
              <a:defRPr sz="2000">
                <a:latin typeface="Cambria" panose="02040503050406030204" pitchFamily="18" charset="0"/>
              </a:defRPr>
            </a:lvl1pPr>
            <a:lvl2pPr marL="571500" indent="-228600">
              <a:lnSpc>
                <a:spcPct val="150000"/>
              </a:lnSpc>
              <a:spcBef>
                <a:spcPts val="0"/>
              </a:spcBef>
              <a:buSzPct val="60000"/>
              <a:buFont typeface="Courier New" pitchFamily="49" charset="0"/>
              <a:buChar char="o"/>
              <a:defRPr sz="1800">
                <a:latin typeface="Cambria" panose="02040503050406030204" pitchFamily="18" charset="0"/>
              </a:defRPr>
            </a:lvl2pPr>
            <a:lvl3pPr>
              <a:defRPr sz="2000">
                <a:latin typeface="Cambria" panose="02040503050406030204" pitchFamily="18" charset="0"/>
              </a:defRPr>
            </a:lvl3pPr>
            <a:lvl4pPr>
              <a:defRPr sz="2000">
                <a:latin typeface="Cambria" panose="02040503050406030204" pitchFamily="18" charset="0"/>
              </a:defRPr>
            </a:lvl4pPr>
            <a:lvl5pPr>
              <a:defRPr sz="2000">
                <a:latin typeface="Cambria" panose="02040503050406030204" pitchFamily="18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477000"/>
            <a:ext cx="7239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0930341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914400"/>
          </a:xfrm>
        </p:spPr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38600" cy="4297363"/>
          </a:xfrm>
        </p:spPr>
        <p:txBody>
          <a:bodyPr>
            <a:normAutofit/>
          </a:bodyPr>
          <a:lstStyle>
            <a:lvl1pPr>
              <a:defRPr sz="2400">
                <a:latin typeface="Cambria" panose="02040503050406030204" pitchFamily="18" charset="0"/>
              </a:defRPr>
            </a:lvl1pPr>
            <a:lvl2pPr>
              <a:defRPr sz="2000">
                <a:latin typeface="Cambria" panose="02040503050406030204" pitchFamily="18" charset="0"/>
              </a:defRPr>
            </a:lvl2pPr>
            <a:lvl3pPr>
              <a:defRPr sz="1800">
                <a:latin typeface="Cambria" panose="02040503050406030204" pitchFamily="18" charset="0"/>
              </a:defRPr>
            </a:lvl3pPr>
            <a:lvl4pPr>
              <a:defRPr sz="1600">
                <a:latin typeface="Cambria" panose="02040503050406030204" pitchFamily="18" charset="0"/>
              </a:defRPr>
            </a:lvl4pPr>
            <a:lvl5pPr>
              <a:defRPr sz="1600">
                <a:latin typeface="Cambria" panose="02040503050406030204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4297363"/>
          </a:xfrm>
        </p:spPr>
        <p:txBody>
          <a:bodyPr>
            <a:normAutofit/>
          </a:bodyPr>
          <a:lstStyle>
            <a:lvl1pPr>
              <a:defRPr sz="2400">
                <a:latin typeface="Cambria" panose="02040503050406030204" pitchFamily="18" charset="0"/>
              </a:defRPr>
            </a:lvl1pPr>
            <a:lvl2pPr>
              <a:defRPr sz="2000">
                <a:latin typeface="Cambria" panose="02040503050406030204" pitchFamily="18" charset="0"/>
              </a:defRPr>
            </a:lvl2pPr>
            <a:lvl3pPr>
              <a:defRPr sz="1800">
                <a:latin typeface="Cambria" panose="02040503050406030204" pitchFamily="18" charset="0"/>
              </a:defRPr>
            </a:lvl3pPr>
            <a:lvl4pPr>
              <a:defRPr sz="1600">
                <a:latin typeface="Cambria" panose="02040503050406030204" pitchFamily="18" charset="0"/>
              </a:defRPr>
            </a:lvl4pPr>
            <a:lvl5pPr>
              <a:defRPr sz="1600">
                <a:latin typeface="Cambria" panose="02040503050406030204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477000"/>
            <a:ext cx="7239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5298187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609600"/>
          </a:xfrm>
        </p:spPr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82713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Cambria" panose="020405030504060302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22475"/>
            <a:ext cx="4040188" cy="3951288"/>
          </a:xfrm>
        </p:spPr>
        <p:txBody>
          <a:bodyPr>
            <a:normAutofit/>
          </a:bodyPr>
          <a:lstStyle>
            <a:lvl1pPr>
              <a:defRPr sz="2000">
                <a:latin typeface="Cambria" panose="02040503050406030204" pitchFamily="18" charset="0"/>
              </a:defRPr>
            </a:lvl1pPr>
            <a:lvl2pPr>
              <a:defRPr sz="1800">
                <a:latin typeface="Cambria" panose="02040503050406030204" pitchFamily="18" charset="0"/>
              </a:defRPr>
            </a:lvl2pPr>
            <a:lvl3pPr>
              <a:defRPr sz="1600">
                <a:latin typeface="Cambria" panose="02040503050406030204" pitchFamily="18" charset="0"/>
              </a:defRPr>
            </a:lvl3pPr>
            <a:lvl4pPr>
              <a:defRPr sz="1400">
                <a:latin typeface="Cambria" panose="02040503050406030204" pitchFamily="18" charset="0"/>
              </a:defRPr>
            </a:lvl4pPr>
            <a:lvl5pPr>
              <a:defRPr sz="1400">
                <a:latin typeface="Cambria" panose="020405030504060302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382713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Cambria" panose="020405030504060302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022475"/>
            <a:ext cx="4041775" cy="3951288"/>
          </a:xfrm>
        </p:spPr>
        <p:txBody>
          <a:bodyPr>
            <a:normAutofit/>
          </a:bodyPr>
          <a:lstStyle>
            <a:lvl1pPr>
              <a:defRPr sz="2000">
                <a:latin typeface="Cambria" panose="02040503050406030204" pitchFamily="18" charset="0"/>
              </a:defRPr>
            </a:lvl1pPr>
            <a:lvl2pPr>
              <a:defRPr sz="1800">
                <a:latin typeface="Cambria" panose="02040503050406030204" pitchFamily="18" charset="0"/>
              </a:defRPr>
            </a:lvl2pPr>
            <a:lvl3pPr>
              <a:defRPr sz="1600">
                <a:latin typeface="Cambria" panose="02040503050406030204" pitchFamily="18" charset="0"/>
              </a:defRPr>
            </a:lvl3pPr>
            <a:lvl4pPr>
              <a:defRPr sz="1400">
                <a:latin typeface="Cambria" panose="02040503050406030204" pitchFamily="18" charset="0"/>
              </a:defRPr>
            </a:lvl4pPr>
            <a:lvl5pPr>
              <a:defRPr sz="1400">
                <a:latin typeface="Cambria" panose="020405030504060302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85800" y="6477000"/>
            <a:ext cx="7239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3281154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914400"/>
          </a:xfrm>
        </p:spPr>
        <p:txBody>
          <a:bodyPr anchor="t">
            <a:normAutofit/>
          </a:bodyPr>
          <a:lstStyle>
            <a:lvl1pPr>
              <a:defRPr sz="2800">
                <a:latin typeface="Cambria" panose="020405030504060302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477000"/>
            <a:ext cx="7239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9854703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477000"/>
            <a:ext cx="7239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3718969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3008313" cy="762000"/>
          </a:xfrm>
        </p:spPr>
        <p:txBody>
          <a:bodyPr anchor="b"/>
          <a:lstStyle>
            <a:lvl1pPr algn="l">
              <a:defRPr sz="2000" b="1">
                <a:latin typeface="Cambria" panose="020405030504060302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62000"/>
            <a:ext cx="5111750" cy="5211763"/>
          </a:xfrm>
        </p:spPr>
        <p:txBody>
          <a:bodyPr>
            <a:normAutofit/>
          </a:bodyPr>
          <a:lstStyle>
            <a:lvl1pPr>
              <a:defRPr sz="2800">
                <a:latin typeface="Cambria" panose="02040503050406030204" pitchFamily="18" charset="0"/>
              </a:defRPr>
            </a:lvl1pPr>
            <a:lvl2pPr>
              <a:defRPr sz="2400">
                <a:latin typeface="Cambria" panose="02040503050406030204" pitchFamily="18" charset="0"/>
              </a:defRPr>
            </a:lvl2pPr>
            <a:lvl3pPr>
              <a:defRPr sz="2000">
                <a:latin typeface="Cambria" panose="02040503050406030204" pitchFamily="18" charset="0"/>
              </a:defRPr>
            </a:lvl3pPr>
            <a:lvl4pPr>
              <a:defRPr sz="1800">
                <a:latin typeface="Cambria" panose="02040503050406030204" pitchFamily="18" charset="0"/>
              </a:defRPr>
            </a:lvl4pPr>
            <a:lvl5pPr>
              <a:defRPr sz="1800">
                <a:latin typeface="Cambria" panose="02040503050406030204" pitchFamily="18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373563"/>
          </a:xfrm>
        </p:spPr>
        <p:txBody>
          <a:bodyPr/>
          <a:lstStyle>
            <a:lvl1pPr marL="0" indent="0">
              <a:buNone/>
              <a:defRPr sz="1400">
                <a:latin typeface="Cambria" panose="02040503050406030204" pitchFamily="18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477000"/>
            <a:ext cx="7239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9367044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82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49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477000"/>
            <a:ext cx="7239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0580627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76400"/>
            <a:ext cx="8229600" cy="429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477000"/>
            <a:ext cx="7239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0978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ransition spd="slow">
    <p:fade/>
  </p:transition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Georgia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Georgia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Georgia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Georgia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Georgia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Georgia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Georgia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Georgia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8.wdp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4.wdp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29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0.wdp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32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33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34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5.wdp"/><Relationship Id="rId4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36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37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Session -</a:t>
            </a:r>
            <a:r>
              <a:rPr lang="en-IN" sz="3200" dirty="0" smtClean="0"/>
              <a:t>6</a:t>
            </a:r>
            <a:br>
              <a:rPr lang="en-IN" sz="3200" dirty="0" smtClean="0"/>
            </a:br>
            <a:r>
              <a:rPr lang="en-US" sz="3200" dirty="0" smtClean="0"/>
              <a:t>STACK </a:t>
            </a:r>
            <a:r>
              <a:rPr lang="en-US" sz="3200" dirty="0" smtClean="0"/>
              <a:t>IN DATA </a:t>
            </a:r>
            <a:r>
              <a:rPr lang="en-US" sz="3200" dirty="0" smtClean="0"/>
              <a:t>STRUCTURES</a:t>
            </a:r>
            <a:r>
              <a:rPr lang="en-IN" sz="3200" dirty="0"/>
              <a:t/>
            </a:r>
            <a:br>
              <a:rPr lang="en-IN" sz="3200" dirty="0"/>
            </a:br>
            <a:endParaRPr lang="en-IN" sz="3200" dirty="0"/>
          </a:p>
        </p:txBody>
      </p:sp>
      <p:pic>
        <p:nvPicPr>
          <p:cNvPr id="3" name="Picture 18" descr="Fig03-0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0"/>
          <a:stretch/>
        </p:blipFill>
        <p:spPr bwMode="auto">
          <a:xfrm>
            <a:off x="1390575" y="3573016"/>
            <a:ext cx="6896249" cy="262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238002"/>
      </p:ext>
    </p:extLst>
  </p:cSld>
  <p:clrMapOvr>
    <a:masterClrMapping/>
  </p:clrMapOvr>
  <p:transition spd="slow">
    <p:blinds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762000"/>
            <a:ext cx="7772400" cy="5181600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sz="3200" b="1" dirty="0">
                <a:ea typeface="MS Mincho" charset="-128"/>
              </a:rPr>
              <a:t>Stack overflow</a:t>
            </a:r>
          </a:p>
          <a:p>
            <a:r>
              <a:rPr lang="en-US" sz="1800" dirty="0">
                <a:ea typeface="MS Mincho" charset="-128"/>
              </a:rPr>
              <a:t>The condition resulting from trying to push an element onto a full stack.</a:t>
            </a:r>
            <a:endParaRPr lang="en-US" sz="1800" dirty="0">
              <a:cs typeface="Times New Roman" charset="0"/>
            </a:endParaRPr>
          </a:p>
          <a:p>
            <a:pPr>
              <a:buFontTx/>
              <a:buNone/>
            </a:pPr>
            <a:r>
              <a:rPr lang="en-US" sz="1800" dirty="0"/>
              <a:t>		</a:t>
            </a:r>
            <a:r>
              <a:rPr lang="en-US" sz="2400" dirty="0">
                <a:ea typeface="MS Mincho" charset="-128"/>
              </a:rPr>
              <a:t>if(!</a:t>
            </a:r>
            <a:r>
              <a:rPr lang="en-US" sz="2400" dirty="0" err="1">
                <a:ea typeface="MS Mincho" charset="-128"/>
              </a:rPr>
              <a:t>stack.IsFull</a:t>
            </a:r>
            <a:r>
              <a:rPr lang="en-US" sz="2400" dirty="0">
                <a:ea typeface="MS Mincho" charset="-128"/>
              </a:rPr>
              <a:t>())</a:t>
            </a:r>
            <a:endParaRPr lang="en-US" sz="2400" dirty="0">
              <a:cs typeface="Times New Roman" charset="0"/>
            </a:endParaRPr>
          </a:p>
          <a:p>
            <a:pPr>
              <a:buFontTx/>
              <a:buNone/>
            </a:pPr>
            <a:r>
              <a:rPr lang="en-US" sz="2400" dirty="0">
                <a:ea typeface="MS Mincho" charset="-128"/>
              </a:rPr>
              <a:t>		   </a:t>
            </a:r>
            <a:r>
              <a:rPr lang="en-US" sz="2400" dirty="0" err="1">
                <a:ea typeface="MS Mincho" charset="-128"/>
              </a:rPr>
              <a:t>stack.Push</a:t>
            </a:r>
            <a:r>
              <a:rPr lang="en-US" sz="2400" dirty="0">
                <a:ea typeface="MS Mincho" charset="-128"/>
              </a:rPr>
              <a:t>(item);</a:t>
            </a:r>
          </a:p>
          <a:p>
            <a:pPr>
              <a:buFontTx/>
              <a:buNone/>
            </a:pPr>
            <a:r>
              <a:rPr lang="en-US" sz="3200" b="1" dirty="0">
                <a:ea typeface="MS Mincho" charset="-128"/>
              </a:rPr>
              <a:t>Stack underflow</a:t>
            </a:r>
          </a:p>
          <a:p>
            <a:r>
              <a:rPr lang="en-US" sz="1800" dirty="0">
                <a:cs typeface="Times New Roman" charset="0"/>
              </a:rPr>
              <a:t>The condition resulting from trying to pop an empty stack.</a:t>
            </a:r>
            <a:endParaRPr lang="en-US" sz="1800" dirty="0">
              <a:cs typeface="Courier New" pitchFamily="49" charset="0"/>
            </a:endParaRPr>
          </a:p>
          <a:p>
            <a:pPr>
              <a:buFontTx/>
              <a:buNone/>
            </a:pPr>
            <a:r>
              <a:rPr lang="en-US" sz="1800" dirty="0">
                <a:cs typeface="Times New Roman" charset="0"/>
              </a:rPr>
              <a:t>		</a:t>
            </a:r>
            <a:r>
              <a:rPr lang="en-US" sz="2400" dirty="0">
                <a:cs typeface="Times New Roman" charset="0"/>
              </a:rPr>
              <a:t>if(!</a:t>
            </a:r>
            <a:r>
              <a:rPr lang="en-US" sz="2400" dirty="0" err="1">
                <a:cs typeface="Times New Roman" charset="0"/>
              </a:rPr>
              <a:t>stack.IsEmpty</a:t>
            </a:r>
            <a:r>
              <a:rPr lang="en-US" sz="2400" dirty="0">
                <a:cs typeface="Times New Roman" charset="0"/>
              </a:rPr>
              <a:t>())</a:t>
            </a:r>
            <a:endParaRPr lang="en-US" sz="2400" dirty="0">
              <a:cs typeface="Courier New" pitchFamily="49" charset="0"/>
            </a:endParaRPr>
          </a:p>
          <a:p>
            <a:pPr>
              <a:buFontTx/>
              <a:buNone/>
            </a:pPr>
            <a:r>
              <a:rPr lang="en-US" sz="2400" dirty="0">
                <a:cs typeface="Times New Roman" charset="0"/>
              </a:rPr>
              <a:t>		   </a:t>
            </a:r>
            <a:r>
              <a:rPr lang="en-US" sz="2400" dirty="0" err="1">
                <a:cs typeface="Times New Roman" charset="0"/>
              </a:rPr>
              <a:t>stack.Pop</a:t>
            </a:r>
            <a:r>
              <a:rPr lang="en-US" sz="2400" dirty="0">
                <a:cs typeface="Times New Roman" charset="0"/>
              </a:rPr>
              <a:t>(item</a:t>
            </a:r>
            <a:r>
              <a:rPr lang="en-US" sz="2400" dirty="0" smtClean="0">
                <a:cs typeface="Times New Roman" charset="0"/>
              </a:rPr>
              <a:t>);a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96359456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990600"/>
            <a:ext cx="7772400" cy="566192"/>
          </a:xfrm>
        </p:spPr>
        <p:txBody>
          <a:bodyPr>
            <a:normAutofit/>
          </a:bodyPr>
          <a:lstStyle/>
          <a:p>
            <a:r>
              <a:rPr lang="en-US" b="1" dirty="0">
                <a:cs typeface="Times New Roman" charset="0"/>
              </a:rPr>
              <a:t>Implementing stacks using templates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692303" y="2132856"/>
            <a:ext cx="7772400" cy="2895600"/>
          </a:xfrm>
        </p:spPr>
        <p:txBody>
          <a:bodyPr/>
          <a:lstStyle/>
          <a:p>
            <a:pPr algn="just"/>
            <a:r>
              <a:rPr lang="en-US" dirty="0">
                <a:cs typeface="Times New Roman" charset="0"/>
              </a:rPr>
              <a:t>Templates allow the compiler to generate multiple versions of a class type or a function by allowing parameterized types.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algn="just"/>
            <a:r>
              <a:rPr lang="en-US" dirty="0">
                <a:cs typeface="Times New Roman" charset="0"/>
              </a:rPr>
              <a:t>It is similar to passing a parameter to a function (we pass a data type to a class !!)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253758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762000"/>
          </a:xfrm>
        </p:spPr>
        <p:txBody>
          <a:bodyPr>
            <a:normAutofit fontScale="90000"/>
          </a:bodyPr>
          <a:lstStyle/>
          <a:p>
            <a:r>
              <a:rPr lang="en-US" sz="4000">
                <a:cs typeface="Times New Roman" charset="0"/>
              </a:rPr>
              <a:t>Implementing stacks using templates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539552" y="1371600"/>
            <a:ext cx="8064896" cy="5009728"/>
          </a:xfrm>
        </p:spPr>
        <p:txBody>
          <a:bodyPr>
            <a:normAutofit fontScale="85000" lnSpcReduction="20000"/>
          </a:bodyPr>
          <a:lstStyle/>
          <a:p>
            <a:pPr>
              <a:buFontTx/>
              <a:buNone/>
            </a:pPr>
            <a:r>
              <a:rPr lang="en-US" sz="2200" dirty="0">
                <a:cs typeface="Times New Roman" charset="0"/>
              </a:rPr>
              <a:t>template&lt;class </a:t>
            </a:r>
            <a:r>
              <a:rPr lang="en-US" sz="2200" dirty="0" err="1">
                <a:cs typeface="Times New Roman" charset="0"/>
              </a:rPr>
              <a:t>ItemType</a:t>
            </a:r>
            <a:r>
              <a:rPr lang="en-US" sz="2200" dirty="0">
                <a:cs typeface="Times New Roman" charset="0"/>
              </a:rPr>
              <a:t>&gt;</a:t>
            </a:r>
            <a:endParaRPr lang="en-US" sz="2200" dirty="0">
              <a:cs typeface="Courier New" pitchFamily="49" charset="0"/>
            </a:endParaRPr>
          </a:p>
          <a:p>
            <a:pPr>
              <a:buFontTx/>
              <a:buNone/>
            </a:pPr>
            <a:r>
              <a:rPr lang="en-US" sz="2200" dirty="0">
                <a:cs typeface="Times New Roman" charset="0"/>
              </a:rPr>
              <a:t>class </a:t>
            </a:r>
            <a:r>
              <a:rPr lang="en-US" sz="2200" dirty="0" err="1">
                <a:cs typeface="Times New Roman" charset="0"/>
              </a:rPr>
              <a:t>StackType</a:t>
            </a:r>
            <a:r>
              <a:rPr lang="en-US" sz="2200" dirty="0">
                <a:cs typeface="Times New Roman" charset="0"/>
              </a:rPr>
              <a:t> {</a:t>
            </a:r>
            <a:endParaRPr lang="en-US" sz="2200" dirty="0">
              <a:cs typeface="Courier New" pitchFamily="49" charset="0"/>
            </a:endParaRPr>
          </a:p>
          <a:p>
            <a:pPr>
              <a:buFontTx/>
              <a:buNone/>
            </a:pPr>
            <a:r>
              <a:rPr lang="en-US" sz="2200" dirty="0">
                <a:cs typeface="Times New Roman" charset="0"/>
              </a:rPr>
              <a:t> public:</a:t>
            </a:r>
            <a:endParaRPr lang="en-US" sz="2200" dirty="0">
              <a:cs typeface="Courier New" pitchFamily="49" charset="0"/>
            </a:endParaRPr>
          </a:p>
          <a:p>
            <a:pPr>
              <a:buFontTx/>
              <a:buNone/>
            </a:pPr>
            <a:r>
              <a:rPr lang="en-US" sz="2200" dirty="0">
                <a:cs typeface="Times New Roman" charset="0"/>
              </a:rPr>
              <a:t>    </a:t>
            </a:r>
            <a:r>
              <a:rPr lang="en-US" sz="2200" dirty="0" err="1">
                <a:cs typeface="Times New Roman" charset="0"/>
              </a:rPr>
              <a:t>StackType</a:t>
            </a:r>
            <a:r>
              <a:rPr lang="en-US" sz="2200" dirty="0">
                <a:cs typeface="Times New Roman" charset="0"/>
              </a:rPr>
              <a:t>();</a:t>
            </a:r>
            <a:endParaRPr lang="en-US" sz="2200" dirty="0">
              <a:cs typeface="Courier New" pitchFamily="49" charset="0"/>
            </a:endParaRPr>
          </a:p>
          <a:p>
            <a:pPr>
              <a:buFontTx/>
              <a:buNone/>
            </a:pPr>
            <a:r>
              <a:rPr lang="en-US" sz="2200" dirty="0">
                <a:cs typeface="Times New Roman" charset="0"/>
              </a:rPr>
              <a:t>    void </a:t>
            </a:r>
            <a:r>
              <a:rPr lang="en-US" sz="2200" dirty="0" err="1">
                <a:cs typeface="Times New Roman" charset="0"/>
              </a:rPr>
              <a:t>MakeEmpty</a:t>
            </a:r>
            <a:r>
              <a:rPr lang="en-US" sz="2200" dirty="0">
                <a:cs typeface="Times New Roman" charset="0"/>
              </a:rPr>
              <a:t>();</a:t>
            </a:r>
            <a:endParaRPr lang="en-US" sz="2200" dirty="0">
              <a:cs typeface="Courier New" pitchFamily="49" charset="0"/>
            </a:endParaRPr>
          </a:p>
          <a:p>
            <a:pPr>
              <a:buFontTx/>
              <a:buNone/>
            </a:pPr>
            <a:r>
              <a:rPr lang="en-US" sz="2200" dirty="0">
                <a:cs typeface="Times New Roman" charset="0"/>
              </a:rPr>
              <a:t>    </a:t>
            </a:r>
            <a:r>
              <a:rPr lang="en-US" sz="2200" dirty="0" err="1">
                <a:cs typeface="Times New Roman" charset="0"/>
              </a:rPr>
              <a:t>bool</a:t>
            </a:r>
            <a:r>
              <a:rPr lang="en-US" sz="2200" dirty="0">
                <a:cs typeface="Times New Roman" charset="0"/>
              </a:rPr>
              <a:t> </a:t>
            </a:r>
            <a:r>
              <a:rPr lang="en-US" sz="2200" dirty="0" err="1">
                <a:cs typeface="Times New Roman" charset="0"/>
              </a:rPr>
              <a:t>IsEmpty</a:t>
            </a:r>
            <a:r>
              <a:rPr lang="en-US" sz="2200" dirty="0">
                <a:cs typeface="Times New Roman" charset="0"/>
              </a:rPr>
              <a:t>() </a:t>
            </a:r>
            <a:r>
              <a:rPr lang="en-US" sz="2200" dirty="0" err="1">
                <a:cs typeface="Times New Roman" charset="0"/>
              </a:rPr>
              <a:t>const</a:t>
            </a:r>
            <a:r>
              <a:rPr lang="en-US" sz="2200" dirty="0">
                <a:cs typeface="Times New Roman" charset="0"/>
              </a:rPr>
              <a:t>;</a:t>
            </a:r>
            <a:endParaRPr lang="en-US" sz="2200" dirty="0">
              <a:cs typeface="Courier New" pitchFamily="49" charset="0"/>
            </a:endParaRPr>
          </a:p>
          <a:p>
            <a:pPr>
              <a:buFontTx/>
              <a:buNone/>
            </a:pPr>
            <a:r>
              <a:rPr lang="en-US" sz="2200" dirty="0">
                <a:cs typeface="Times New Roman" charset="0"/>
              </a:rPr>
              <a:t>    </a:t>
            </a:r>
            <a:r>
              <a:rPr lang="en-US" sz="2200" dirty="0" err="1">
                <a:cs typeface="Times New Roman" charset="0"/>
              </a:rPr>
              <a:t>bool</a:t>
            </a:r>
            <a:r>
              <a:rPr lang="en-US" sz="2200" dirty="0">
                <a:cs typeface="Times New Roman" charset="0"/>
              </a:rPr>
              <a:t> </a:t>
            </a:r>
            <a:r>
              <a:rPr lang="en-US" sz="2200" dirty="0" err="1">
                <a:cs typeface="Times New Roman" charset="0"/>
              </a:rPr>
              <a:t>IsFull</a:t>
            </a:r>
            <a:r>
              <a:rPr lang="en-US" sz="2200" dirty="0">
                <a:cs typeface="Times New Roman" charset="0"/>
              </a:rPr>
              <a:t>() </a:t>
            </a:r>
            <a:r>
              <a:rPr lang="en-US" sz="2200" dirty="0" err="1">
                <a:cs typeface="Times New Roman" charset="0"/>
              </a:rPr>
              <a:t>const</a:t>
            </a:r>
            <a:r>
              <a:rPr lang="en-US" sz="2200" dirty="0">
                <a:cs typeface="Times New Roman" charset="0"/>
              </a:rPr>
              <a:t>;</a:t>
            </a:r>
          </a:p>
          <a:p>
            <a:pPr>
              <a:buFontTx/>
              <a:buNone/>
            </a:pPr>
            <a:r>
              <a:rPr lang="en-US" sz="2200" dirty="0">
                <a:cs typeface="Times New Roman" charset="0"/>
              </a:rPr>
              <a:t> 	void Push(</a:t>
            </a:r>
            <a:r>
              <a:rPr lang="en-US" sz="2200" dirty="0" err="1">
                <a:cs typeface="Times New Roman" charset="0"/>
              </a:rPr>
              <a:t>ItemType</a:t>
            </a:r>
            <a:r>
              <a:rPr lang="en-US" sz="2200" dirty="0">
                <a:cs typeface="Times New Roman" charset="0"/>
              </a:rPr>
              <a:t>);</a:t>
            </a:r>
            <a:endParaRPr lang="en-US" sz="2200" dirty="0">
              <a:cs typeface="Courier New" pitchFamily="49" charset="0"/>
            </a:endParaRPr>
          </a:p>
          <a:p>
            <a:pPr>
              <a:buFontTx/>
              <a:buNone/>
            </a:pPr>
            <a:r>
              <a:rPr lang="en-US" sz="2200" dirty="0">
                <a:cs typeface="Times New Roman" charset="0"/>
              </a:rPr>
              <a:t>    void Pop(</a:t>
            </a:r>
            <a:r>
              <a:rPr lang="en-US" sz="2200" dirty="0" err="1">
                <a:cs typeface="Times New Roman" charset="0"/>
              </a:rPr>
              <a:t>ItemType</a:t>
            </a:r>
            <a:r>
              <a:rPr lang="en-US" sz="2200" dirty="0">
                <a:cs typeface="Times New Roman" charset="0"/>
              </a:rPr>
              <a:t>&amp;);</a:t>
            </a:r>
            <a:endParaRPr lang="en-US" sz="2200" dirty="0">
              <a:cs typeface="Courier New" pitchFamily="49" charset="0"/>
            </a:endParaRPr>
          </a:p>
          <a:p>
            <a:pPr>
              <a:buFontTx/>
              <a:buNone/>
            </a:pPr>
            <a:r>
              <a:rPr lang="en-US" sz="2200" dirty="0">
                <a:cs typeface="Times New Roman" charset="0"/>
              </a:rPr>
              <a:t> private:</a:t>
            </a:r>
            <a:endParaRPr lang="en-US" sz="2200" dirty="0">
              <a:cs typeface="Courier New" pitchFamily="49" charset="0"/>
            </a:endParaRPr>
          </a:p>
          <a:p>
            <a:pPr>
              <a:buFontTx/>
              <a:buNone/>
            </a:pPr>
            <a:r>
              <a:rPr lang="en-US" sz="2200" dirty="0">
                <a:cs typeface="Times New Roman" charset="0"/>
              </a:rPr>
              <a:t>    </a:t>
            </a:r>
            <a:r>
              <a:rPr lang="en-US" sz="2200" dirty="0" err="1">
                <a:cs typeface="Times New Roman" charset="0"/>
              </a:rPr>
              <a:t>int</a:t>
            </a:r>
            <a:r>
              <a:rPr lang="en-US" sz="2200" dirty="0">
                <a:cs typeface="Times New Roman" charset="0"/>
              </a:rPr>
              <a:t> top;</a:t>
            </a:r>
            <a:endParaRPr lang="en-US" sz="2200" dirty="0">
              <a:cs typeface="Courier New" pitchFamily="49" charset="0"/>
            </a:endParaRPr>
          </a:p>
          <a:p>
            <a:pPr>
              <a:buFontTx/>
              <a:buNone/>
            </a:pPr>
            <a:r>
              <a:rPr lang="en-US" sz="2200" dirty="0">
                <a:cs typeface="Times New Roman" charset="0"/>
              </a:rPr>
              <a:t>    </a:t>
            </a:r>
            <a:r>
              <a:rPr lang="en-US" sz="2200" dirty="0" err="1">
                <a:cs typeface="Times New Roman" charset="0"/>
              </a:rPr>
              <a:t>ItemType</a:t>
            </a:r>
            <a:r>
              <a:rPr lang="en-US" sz="2200" dirty="0">
                <a:cs typeface="Times New Roman" charset="0"/>
              </a:rPr>
              <a:t> items[MAX_ITEMS];</a:t>
            </a:r>
            <a:endParaRPr lang="en-US" sz="2200" dirty="0">
              <a:cs typeface="Courier New" pitchFamily="49" charset="0"/>
            </a:endParaRPr>
          </a:p>
          <a:p>
            <a:pPr>
              <a:buFontTx/>
              <a:buNone/>
            </a:pPr>
            <a:r>
              <a:rPr lang="en-US" sz="2200" dirty="0">
                <a:ea typeface="MS Mincho" charset="-128"/>
              </a:rPr>
              <a:t>};</a:t>
            </a:r>
            <a:r>
              <a:rPr lang="en-US" sz="2200" dirty="0"/>
              <a:t> </a:t>
            </a:r>
            <a:endParaRPr lang="en-US" sz="2200" dirty="0">
              <a:cs typeface="Courier New" pitchFamily="49" charset="0"/>
            </a:endParaRPr>
          </a:p>
          <a:p>
            <a:pPr>
              <a:buFontTx/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698255159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838200"/>
          </a:xfrm>
        </p:spPr>
        <p:txBody>
          <a:bodyPr/>
          <a:lstStyle/>
          <a:p>
            <a:r>
              <a:rPr lang="en-US">
                <a:ea typeface="MS Mincho" charset="-128"/>
              </a:rPr>
              <a:t>Example using templates</a:t>
            </a:r>
            <a:r>
              <a:rPr lang="en-US"/>
              <a:t> 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600200"/>
            <a:ext cx="7772400" cy="4419600"/>
          </a:xfrm>
        </p:spPr>
        <p:txBody>
          <a:bodyPr>
            <a:normAutofit/>
          </a:bodyPr>
          <a:lstStyle/>
          <a:p>
            <a:pPr>
              <a:lnSpc>
                <a:spcPct val="85000"/>
              </a:lnSpc>
              <a:buFontTx/>
              <a:buNone/>
            </a:pPr>
            <a:r>
              <a:rPr lang="en-US" sz="2200" dirty="0">
                <a:cs typeface="Times New Roman" charset="0"/>
              </a:rPr>
              <a:t>// Client code</a:t>
            </a:r>
            <a:endParaRPr lang="en-US" sz="2200" dirty="0">
              <a:cs typeface="Courier New" pitchFamily="49" charset="0"/>
            </a:endParaRPr>
          </a:p>
          <a:p>
            <a:pPr>
              <a:lnSpc>
                <a:spcPct val="85000"/>
              </a:lnSpc>
              <a:buFontTx/>
              <a:buNone/>
            </a:pPr>
            <a:r>
              <a:rPr lang="en-US" sz="2200" dirty="0" err="1">
                <a:cs typeface="Times New Roman" charset="0"/>
              </a:rPr>
              <a:t>StackType</a:t>
            </a:r>
            <a:r>
              <a:rPr lang="en-US" sz="2200" dirty="0">
                <a:cs typeface="Times New Roman" charset="0"/>
              </a:rPr>
              <a:t>&lt;</a:t>
            </a:r>
            <a:r>
              <a:rPr lang="en-US" sz="2200" dirty="0" err="1">
                <a:cs typeface="Times New Roman" charset="0"/>
              </a:rPr>
              <a:t>int</a:t>
            </a:r>
            <a:r>
              <a:rPr lang="en-US" sz="2200" dirty="0">
                <a:cs typeface="Times New Roman" charset="0"/>
              </a:rPr>
              <a:t>&gt; </a:t>
            </a:r>
            <a:r>
              <a:rPr lang="en-US" sz="2200" dirty="0" err="1">
                <a:cs typeface="Times New Roman" charset="0"/>
              </a:rPr>
              <a:t>myStack</a:t>
            </a:r>
            <a:r>
              <a:rPr lang="en-US" sz="2200" dirty="0">
                <a:cs typeface="Times New Roman" charset="0"/>
              </a:rPr>
              <a:t>;</a:t>
            </a:r>
            <a:endParaRPr lang="en-US" sz="2200" dirty="0">
              <a:cs typeface="Courier New" pitchFamily="49" charset="0"/>
            </a:endParaRPr>
          </a:p>
          <a:p>
            <a:pPr>
              <a:lnSpc>
                <a:spcPct val="85000"/>
              </a:lnSpc>
              <a:buFontTx/>
              <a:buNone/>
            </a:pPr>
            <a:r>
              <a:rPr lang="en-US" sz="2200" dirty="0" err="1">
                <a:cs typeface="Times New Roman" charset="0"/>
              </a:rPr>
              <a:t>StackType</a:t>
            </a:r>
            <a:r>
              <a:rPr lang="en-US" sz="2200" dirty="0">
                <a:cs typeface="Times New Roman" charset="0"/>
              </a:rPr>
              <a:t>&lt;float&gt; </a:t>
            </a:r>
            <a:r>
              <a:rPr lang="en-US" sz="2200" dirty="0" err="1">
                <a:cs typeface="Times New Roman" charset="0"/>
              </a:rPr>
              <a:t>yourStack</a:t>
            </a:r>
            <a:r>
              <a:rPr lang="en-US" sz="2200" dirty="0">
                <a:cs typeface="Times New Roman" charset="0"/>
              </a:rPr>
              <a:t>;</a:t>
            </a:r>
            <a:endParaRPr lang="en-US" sz="2200" dirty="0">
              <a:cs typeface="Courier New" pitchFamily="49" charset="0"/>
            </a:endParaRPr>
          </a:p>
          <a:p>
            <a:pPr>
              <a:lnSpc>
                <a:spcPct val="85000"/>
              </a:lnSpc>
              <a:buFontTx/>
              <a:buNone/>
            </a:pPr>
            <a:r>
              <a:rPr lang="en-US" sz="2200" dirty="0" err="1">
                <a:cs typeface="Times New Roman" charset="0"/>
              </a:rPr>
              <a:t>StackType</a:t>
            </a:r>
            <a:r>
              <a:rPr lang="en-US" sz="2200" dirty="0">
                <a:cs typeface="Times New Roman" charset="0"/>
              </a:rPr>
              <a:t>&lt;</a:t>
            </a:r>
            <a:r>
              <a:rPr lang="en-US" sz="2200" dirty="0" err="1">
                <a:cs typeface="Times New Roman" charset="0"/>
              </a:rPr>
              <a:t>StrType</a:t>
            </a:r>
            <a:r>
              <a:rPr lang="en-US" sz="2200" dirty="0">
                <a:cs typeface="Times New Roman" charset="0"/>
              </a:rPr>
              <a:t>&gt; </a:t>
            </a:r>
            <a:r>
              <a:rPr lang="en-US" sz="2200" dirty="0" err="1">
                <a:cs typeface="Times New Roman" charset="0"/>
              </a:rPr>
              <a:t>anotherStack</a:t>
            </a:r>
            <a:r>
              <a:rPr lang="en-US" sz="2200" dirty="0">
                <a:cs typeface="Times New Roman" charset="0"/>
              </a:rPr>
              <a:t>;</a:t>
            </a:r>
            <a:endParaRPr lang="en-US" sz="2200" dirty="0">
              <a:cs typeface="Courier New" pitchFamily="49" charset="0"/>
            </a:endParaRPr>
          </a:p>
          <a:p>
            <a:pPr>
              <a:lnSpc>
                <a:spcPct val="85000"/>
              </a:lnSpc>
              <a:buFontTx/>
              <a:buNone/>
            </a:pPr>
            <a:r>
              <a:rPr lang="en-US" sz="2200" dirty="0">
                <a:cs typeface="Courier New" pitchFamily="49" charset="0"/>
              </a:rPr>
              <a:t> </a:t>
            </a:r>
          </a:p>
          <a:p>
            <a:pPr>
              <a:lnSpc>
                <a:spcPct val="85000"/>
              </a:lnSpc>
              <a:buFontTx/>
              <a:buNone/>
            </a:pPr>
            <a:r>
              <a:rPr lang="en-US" sz="2200" dirty="0" err="1">
                <a:cs typeface="Times New Roman" charset="0"/>
              </a:rPr>
              <a:t>myStack.Push</a:t>
            </a:r>
            <a:r>
              <a:rPr lang="en-US" sz="2200" dirty="0">
                <a:cs typeface="Times New Roman" charset="0"/>
              </a:rPr>
              <a:t>(35);</a:t>
            </a:r>
            <a:endParaRPr lang="en-US" sz="2200" dirty="0">
              <a:cs typeface="Courier New" pitchFamily="49" charset="0"/>
            </a:endParaRPr>
          </a:p>
          <a:p>
            <a:pPr>
              <a:lnSpc>
                <a:spcPct val="85000"/>
              </a:lnSpc>
              <a:buFontTx/>
              <a:buNone/>
            </a:pPr>
            <a:r>
              <a:rPr lang="en-US" sz="2200" dirty="0" err="1">
                <a:cs typeface="Times New Roman" charset="0"/>
              </a:rPr>
              <a:t>yourStack.Push</a:t>
            </a:r>
            <a:r>
              <a:rPr lang="en-US" sz="2200" dirty="0">
                <a:cs typeface="Times New Roman" charset="0"/>
              </a:rPr>
              <a:t>(584.39);</a:t>
            </a:r>
            <a:endParaRPr lang="en-US" sz="2200" dirty="0">
              <a:cs typeface="Courier New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200" dirty="0">
                <a:cs typeface="Times New Roman" charset="0"/>
              </a:rPr>
              <a:t> </a:t>
            </a:r>
            <a:endParaRPr lang="en-US" sz="2200" dirty="0">
              <a:cs typeface="Courier New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200" dirty="0">
                <a:cs typeface="Times New Roman" charset="0"/>
              </a:rPr>
              <a:t>    </a:t>
            </a:r>
            <a:r>
              <a:rPr lang="en-US" sz="2200" u="sng" dirty="0">
                <a:cs typeface="Times New Roman" charset="0"/>
              </a:rPr>
              <a:t>The compiler generates distinct class types and gives its own internal name to each of the types.</a:t>
            </a:r>
            <a:r>
              <a:rPr lang="en-US" sz="2200" dirty="0">
                <a:cs typeface="Times New Roman" charset="0"/>
              </a:rPr>
              <a:t>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765396261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>
            <a:normAutofit/>
          </a:bodyPr>
          <a:lstStyle/>
          <a:p>
            <a:r>
              <a:rPr lang="en-US">
                <a:ea typeface="MS Mincho" charset="-128"/>
              </a:rPr>
              <a:t>Function templates</a:t>
            </a:r>
            <a:r>
              <a:rPr lang="en-US"/>
              <a:t> 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447800"/>
            <a:ext cx="7772400" cy="46482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dirty="0">
                <a:cs typeface="Times New Roman" charset="0"/>
              </a:rPr>
              <a:t>The definitions of the member functions must be rewritten as function </a:t>
            </a:r>
            <a:r>
              <a:rPr lang="en-US" sz="2200" dirty="0">
                <a:ea typeface="MS Mincho" charset="-128"/>
              </a:rPr>
              <a:t>templates.</a:t>
            </a:r>
            <a:r>
              <a:rPr lang="en-US" sz="2200" dirty="0"/>
              <a:t> 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200" dirty="0"/>
          </a:p>
          <a:p>
            <a:pPr>
              <a:lnSpc>
                <a:spcPct val="85000"/>
              </a:lnSpc>
              <a:buFontTx/>
              <a:buNone/>
            </a:pPr>
            <a:r>
              <a:rPr lang="en-US" sz="2200" dirty="0">
                <a:cs typeface="Times New Roman" charset="0"/>
              </a:rPr>
              <a:t>		template&lt;class </a:t>
            </a:r>
            <a:r>
              <a:rPr lang="en-US" sz="2200" dirty="0" err="1">
                <a:cs typeface="Times New Roman" charset="0"/>
              </a:rPr>
              <a:t>ItemType</a:t>
            </a:r>
            <a:r>
              <a:rPr lang="en-US" sz="2200" dirty="0">
                <a:cs typeface="Times New Roman" charset="0"/>
              </a:rPr>
              <a:t>&gt;</a:t>
            </a:r>
            <a:endParaRPr lang="en-US" sz="2200" dirty="0">
              <a:cs typeface="Courier New" pitchFamily="49" charset="0"/>
            </a:endParaRPr>
          </a:p>
          <a:p>
            <a:pPr>
              <a:lnSpc>
                <a:spcPct val="85000"/>
              </a:lnSpc>
              <a:buFontTx/>
              <a:buNone/>
            </a:pPr>
            <a:r>
              <a:rPr lang="en-US" sz="2200" dirty="0">
                <a:cs typeface="Times New Roman" charset="0"/>
              </a:rPr>
              <a:t>		</a:t>
            </a:r>
            <a:r>
              <a:rPr lang="en-US" sz="2200" dirty="0" err="1">
                <a:cs typeface="Times New Roman" charset="0"/>
              </a:rPr>
              <a:t>StackType</a:t>
            </a:r>
            <a:r>
              <a:rPr lang="en-US" sz="2200" dirty="0">
                <a:cs typeface="Times New Roman" charset="0"/>
              </a:rPr>
              <a:t>&lt;</a:t>
            </a:r>
            <a:r>
              <a:rPr lang="en-US" sz="2200" dirty="0" err="1">
                <a:cs typeface="Times New Roman" charset="0"/>
              </a:rPr>
              <a:t>ItemType</a:t>
            </a:r>
            <a:r>
              <a:rPr lang="en-US" sz="2200" dirty="0">
                <a:cs typeface="Times New Roman" charset="0"/>
              </a:rPr>
              <a:t>&gt;::</a:t>
            </a:r>
            <a:r>
              <a:rPr lang="en-US" sz="2200" b="1" dirty="0" err="1">
                <a:cs typeface="Times New Roman" charset="0"/>
              </a:rPr>
              <a:t>StackType</a:t>
            </a:r>
            <a:r>
              <a:rPr lang="en-US" sz="2200" dirty="0">
                <a:cs typeface="Times New Roman" charset="0"/>
              </a:rPr>
              <a:t>()</a:t>
            </a:r>
            <a:endParaRPr lang="en-US" sz="2200" dirty="0">
              <a:cs typeface="Courier New" pitchFamily="49" charset="0"/>
            </a:endParaRPr>
          </a:p>
          <a:p>
            <a:pPr>
              <a:lnSpc>
                <a:spcPct val="85000"/>
              </a:lnSpc>
              <a:buFontTx/>
              <a:buNone/>
            </a:pPr>
            <a:r>
              <a:rPr lang="en-US" sz="2200" dirty="0">
                <a:cs typeface="Times New Roman" charset="0"/>
              </a:rPr>
              <a:t>		{</a:t>
            </a:r>
            <a:endParaRPr lang="en-US" sz="2200" dirty="0">
              <a:cs typeface="Courier New" pitchFamily="49" charset="0"/>
            </a:endParaRPr>
          </a:p>
          <a:p>
            <a:pPr>
              <a:lnSpc>
                <a:spcPct val="85000"/>
              </a:lnSpc>
              <a:buFontTx/>
              <a:buNone/>
            </a:pPr>
            <a:r>
              <a:rPr lang="en-US" sz="2200" dirty="0">
                <a:cs typeface="Times New Roman" charset="0"/>
              </a:rPr>
              <a:t>		 top = -1;</a:t>
            </a:r>
            <a:endParaRPr lang="en-US" sz="2200" dirty="0">
              <a:cs typeface="Courier New" pitchFamily="49" charset="0"/>
            </a:endParaRPr>
          </a:p>
          <a:p>
            <a:pPr>
              <a:lnSpc>
                <a:spcPct val="85000"/>
              </a:lnSpc>
              <a:buFontTx/>
              <a:buNone/>
            </a:pPr>
            <a:r>
              <a:rPr lang="en-US" sz="2200" dirty="0">
                <a:cs typeface="Times New Roman" charset="0"/>
              </a:rPr>
              <a:t>		}</a:t>
            </a:r>
          </a:p>
          <a:p>
            <a:pPr>
              <a:lnSpc>
                <a:spcPct val="85000"/>
              </a:lnSpc>
              <a:buFontTx/>
              <a:buNone/>
            </a:pPr>
            <a:endParaRPr lang="en-US" sz="220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2200" dirty="0">
                <a:ea typeface="MS Mincho" charset="-128"/>
              </a:rPr>
              <a:t>		template&lt;class </a:t>
            </a:r>
            <a:r>
              <a:rPr lang="en-US" sz="2200" dirty="0" err="1">
                <a:ea typeface="MS Mincho" charset="-128"/>
              </a:rPr>
              <a:t>ItemType</a:t>
            </a:r>
            <a:r>
              <a:rPr lang="en-US" sz="2200" dirty="0">
                <a:ea typeface="MS Mincho" charset="-128"/>
              </a:rPr>
              <a:t>&gt;</a:t>
            </a:r>
            <a:endParaRPr lang="en-US" sz="2200" dirty="0">
              <a:cs typeface="Times New Roman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200" dirty="0">
                <a:ea typeface="MS Mincho" charset="-128"/>
              </a:rPr>
              <a:t>		void </a:t>
            </a:r>
            <a:r>
              <a:rPr lang="en-US" sz="2200" dirty="0" err="1">
                <a:ea typeface="MS Mincho" charset="-128"/>
              </a:rPr>
              <a:t>StackType</a:t>
            </a:r>
            <a:r>
              <a:rPr lang="en-US" sz="2200" dirty="0">
                <a:ea typeface="MS Mincho" charset="-128"/>
              </a:rPr>
              <a:t>&lt;</a:t>
            </a:r>
            <a:r>
              <a:rPr lang="en-US" sz="2200" dirty="0" err="1">
                <a:ea typeface="MS Mincho" charset="-128"/>
              </a:rPr>
              <a:t>ItemType</a:t>
            </a:r>
            <a:r>
              <a:rPr lang="en-US" sz="2200" dirty="0">
                <a:ea typeface="MS Mincho" charset="-128"/>
              </a:rPr>
              <a:t>&gt;::</a:t>
            </a:r>
            <a:r>
              <a:rPr lang="en-US" sz="2200" b="1" dirty="0" err="1">
                <a:ea typeface="MS Mincho" charset="-128"/>
              </a:rPr>
              <a:t>MakeEmpty</a:t>
            </a:r>
            <a:r>
              <a:rPr lang="en-US" sz="2200" dirty="0">
                <a:ea typeface="MS Mincho" charset="-128"/>
              </a:rPr>
              <a:t>()</a:t>
            </a:r>
            <a:endParaRPr lang="en-US" sz="2200" dirty="0">
              <a:cs typeface="Times New Roman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200" dirty="0">
                <a:ea typeface="MS Mincho" charset="-128"/>
              </a:rPr>
              <a:t>		{	</a:t>
            </a:r>
            <a:endParaRPr lang="en-US" sz="2200" dirty="0">
              <a:cs typeface="Times New Roman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200" dirty="0">
                <a:ea typeface="MS Mincho" charset="-128"/>
              </a:rPr>
              <a:t>		 top = -1;</a:t>
            </a:r>
            <a:endParaRPr lang="en-US" sz="2200" dirty="0">
              <a:cs typeface="Times New Roman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200" dirty="0">
                <a:ea typeface="MS Mincho" charset="-128"/>
              </a:rPr>
              <a:t>		}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391985377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762000"/>
            <a:ext cx="7772400" cy="609600"/>
          </a:xfrm>
        </p:spPr>
        <p:txBody>
          <a:bodyPr>
            <a:normAutofit/>
          </a:bodyPr>
          <a:lstStyle/>
          <a:p>
            <a:r>
              <a:rPr lang="en-US" dirty="0">
                <a:ea typeface="MS Mincho" charset="-128"/>
              </a:rPr>
              <a:t>Function templates (cont.)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71600"/>
            <a:ext cx="7315200" cy="54864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400" dirty="0">
                <a:ea typeface="MS Mincho" charset="-128"/>
              </a:rPr>
              <a:t> </a:t>
            </a:r>
            <a:r>
              <a:rPr lang="en-US" sz="2400" dirty="0">
                <a:ea typeface="MS Mincho" charset="-128"/>
              </a:rPr>
              <a:t>template&lt;class </a:t>
            </a:r>
            <a:r>
              <a:rPr lang="en-US" sz="2400" dirty="0" err="1">
                <a:ea typeface="MS Mincho" charset="-128"/>
              </a:rPr>
              <a:t>ItemType</a:t>
            </a:r>
            <a:r>
              <a:rPr lang="en-US" sz="2400" dirty="0">
                <a:ea typeface="MS Mincho" charset="-128"/>
              </a:rPr>
              <a:t>&gt;</a:t>
            </a:r>
            <a:endParaRPr lang="en-US" sz="2400" dirty="0">
              <a:cs typeface="Times New Roman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400" dirty="0" err="1">
                <a:ea typeface="MS Mincho" charset="-128"/>
              </a:rPr>
              <a:t>bool</a:t>
            </a:r>
            <a:r>
              <a:rPr lang="en-US" sz="2400" dirty="0">
                <a:ea typeface="MS Mincho" charset="-128"/>
              </a:rPr>
              <a:t> </a:t>
            </a:r>
            <a:r>
              <a:rPr lang="en-US" sz="2400" dirty="0" err="1">
                <a:ea typeface="MS Mincho" charset="-128"/>
              </a:rPr>
              <a:t>StackType</a:t>
            </a:r>
            <a:r>
              <a:rPr lang="en-US" sz="2400" dirty="0">
                <a:ea typeface="MS Mincho" charset="-128"/>
              </a:rPr>
              <a:t>&lt;</a:t>
            </a:r>
            <a:r>
              <a:rPr lang="en-US" sz="2400" dirty="0" err="1">
                <a:ea typeface="MS Mincho" charset="-128"/>
              </a:rPr>
              <a:t>ItemType</a:t>
            </a:r>
            <a:r>
              <a:rPr lang="en-US" sz="2400" dirty="0">
                <a:ea typeface="MS Mincho" charset="-128"/>
              </a:rPr>
              <a:t>&gt;::</a:t>
            </a:r>
            <a:r>
              <a:rPr lang="en-US" sz="2400" b="1" dirty="0" err="1">
                <a:ea typeface="MS Mincho" charset="-128"/>
              </a:rPr>
              <a:t>IsEmpty</a:t>
            </a:r>
            <a:r>
              <a:rPr lang="en-US" sz="2400" b="1" dirty="0">
                <a:ea typeface="MS Mincho" charset="-128"/>
              </a:rPr>
              <a:t>()</a:t>
            </a:r>
            <a:r>
              <a:rPr lang="en-US" sz="2400" dirty="0">
                <a:ea typeface="MS Mincho" charset="-128"/>
              </a:rPr>
              <a:t> </a:t>
            </a:r>
            <a:r>
              <a:rPr lang="en-US" sz="2400" dirty="0" err="1">
                <a:ea typeface="MS Mincho" charset="-128"/>
              </a:rPr>
              <a:t>const</a:t>
            </a:r>
            <a:endParaRPr lang="en-US" sz="2400" dirty="0">
              <a:cs typeface="Times New Roman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dirty="0">
                <a:ea typeface="MS Mincho" charset="-128"/>
              </a:rPr>
              <a:t>{</a:t>
            </a:r>
            <a:endParaRPr lang="en-US" sz="1800" dirty="0">
              <a:cs typeface="Times New Roman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400" dirty="0">
                <a:ea typeface="MS Mincho" charset="-128"/>
              </a:rPr>
              <a:t> return (top == -1);</a:t>
            </a:r>
            <a:endParaRPr lang="en-US" sz="2400" dirty="0">
              <a:cs typeface="Times New Roman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dirty="0">
                <a:ea typeface="MS Mincho" charset="-128"/>
              </a:rPr>
              <a:t>}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700" dirty="0">
              <a:ea typeface="MS Mincho" charset="-128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400" dirty="0">
                <a:cs typeface="Times New Roman" charset="0"/>
              </a:rPr>
              <a:t>template&lt;class </a:t>
            </a:r>
            <a:r>
              <a:rPr lang="en-US" sz="2400" dirty="0" err="1">
                <a:cs typeface="Times New Roman" charset="0"/>
              </a:rPr>
              <a:t>ItemType</a:t>
            </a:r>
            <a:r>
              <a:rPr lang="en-US" sz="2400" dirty="0">
                <a:cs typeface="Times New Roman" charset="0"/>
              </a:rPr>
              <a:t>&gt;</a:t>
            </a:r>
            <a:endParaRPr lang="en-US" sz="2400" dirty="0">
              <a:cs typeface="Courier New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400" dirty="0" err="1">
                <a:cs typeface="Times New Roman" charset="0"/>
              </a:rPr>
              <a:t>bool</a:t>
            </a:r>
            <a:r>
              <a:rPr lang="en-US" sz="2400" dirty="0">
                <a:cs typeface="Times New Roman" charset="0"/>
              </a:rPr>
              <a:t> </a:t>
            </a:r>
            <a:r>
              <a:rPr lang="en-US" sz="2400" dirty="0" err="1">
                <a:cs typeface="Times New Roman" charset="0"/>
              </a:rPr>
              <a:t>StackType</a:t>
            </a:r>
            <a:r>
              <a:rPr lang="en-US" sz="2400" dirty="0">
                <a:cs typeface="Times New Roman" charset="0"/>
              </a:rPr>
              <a:t>&lt;</a:t>
            </a:r>
            <a:r>
              <a:rPr lang="en-US" sz="2400" dirty="0" err="1">
                <a:cs typeface="Times New Roman" charset="0"/>
              </a:rPr>
              <a:t>ItemType</a:t>
            </a:r>
            <a:r>
              <a:rPr lang="en-US" sz="2400" dirty="0">
                <a:cs typeface="Times New Roman" charset="0"/>
              </a:rPr>
              <a:t>&gt;::</a:t>
            </a:r>
            <a:r>
              <a:rPr lang="en-US" sz="2400" b="1" dirty="0" err="1">
                <a:cs typeface="Times New Roman" charset="0"/>
              </a:rPr>
              <a:t>IsFull</a:t>
            </a:r>
            <a:r>
              <a:rPr lang="en-US" sz="2400" b="1" dirty="0">
                <a:cs typeface="Times New Roman" charset="0"/>
              </a:rPr>
              <a:t>()</a:t>
            </a:r>
            <a:r>
              <a:rPr lang="en-US" sz="2400" dirty="0">
                <a:cs typeface="Times New Roman" charset="0"/>
              </a:rPr>
              <a:t> </a:t>
            </a:r>
            <a:r>
              <a:rPr lang="en-US" sz="2400" dirty="0" err="1">
                <a:cs typeface="Times New Roman" charset="0"/>
              </a:rPr>
              <a:t>const</a:t>
            </a:r>
            <a:endParaRPr lang="en-US" sz="2400" dirty="0">
              <a:cs typeface="Courier New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dirty="0">
                <a:cs typeface="Times New Roman" charset="0"/>
              </a:rPr>
              <a:t>{</a:t>
            </a:r>
            <a:endParaRPr lang="en-US" sz="1800" dirty="0">
              <a:cs typeface="Courier New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400" dirty="0">
                <a:cs typeface="Times New Roman" charset="0"/>
              </a:rPr>
              <a:t> return (top == MAX_ITEMS-1);</a:t>
            </a:r>
            <a:endParaRPr lang="en-US" sz="2400" dirty="0">
              <a:cs typeface="Courier New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dirty="0">
                <a:cs typeface="Times New Roman" charset="0"/>
              </a:rPr>
              <a:t>}</a:t>
            </a:r>
            <a:endParaRPr lang="en-US" sz="1800" dirty="0">
              <a:cs typeface="Courier New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000" dirty="0">
                <a:cs typeface="Times New Roman" charset="0"/>
              </a:rPr>
              <a:t> </a:t>
            </a:r>
            <a:endParaRPr lang="en-US" sz="1000" dirty="0">
              <a:cs typeface="Courier New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400" dirty="0">
                <a:cs typeface="Times New Roman" charset="0"/>
              </a:rPr>
              <a:t>template&lt;class </a:t>
            </a:r>
            <a:r>
              <a:rPr lang="en-US" sz="2400" dirty="0" err="1">
                <a:cs typeface="Times New Roman" charset="0"/>
              </a:rPr>
              <a:t>ItemType</a:t>
            </a:r>
            <a:r>
              <a:rPr lang="en-US" sz="2400" dirty="0">
                <a:cs typeface="Times New Roman" charset="0"/>
              </a:rPr>
              <a:t>&gt;</a:t>
            </a:r>
            <a:endParaRPr lang="en-US" sz="2400" dirty="0">
              <a:cs typeface="Courier New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200" dirty="0">
                <a:cs typeface="Times New Roman" charset="0"/>
              </a:rPr>
              <a:t>void </a:t>
            </a:r>
            <a:r>
              <a:rPr lang="en-US" sz="2200" dirty="0" err="1">
                <a:cs typeface="Times New Roman" charset="0"/>
              </a:rPr>
              <a:t>StackType</a:t>
            </a:r>
            <a:r>
              <a:rPr lang="en-US" sz="2200" dirty="0">
                <a:cs typeface="Times New Roman" charset="0"/>
              </a:rPr>
              <a:t>&lt;</a:t>
            </a:r>
            <a:r>
              <a:rPr lang="en-US" sz="2200" dirty="0" err="1">
                <a:cs typeface="Times New Roman" charset="0"/>
              </a:rPr>
              <a:t>ItemType</a:t>
            </a:r>
            <a:r>
              <a:rPr lang="en-US" sz="2200" dirty="0">
                <a:cs typeface="Times New Roman" charset="0"/>
              </a:rPr>
              <a:t>&gt;::</a:t>
            </a:r>
            <a:r>
              <a:rPr lang="en-US" sz="2200" b="1" dirty="0">
                <a:cs typeface="Times New Roman" charset="0"/>
              </a:rPr>
              <a:t>Push</a:t>
            </a:r>
            <a:r>
              <a:rPr lang="en-US" sz="2200" dirty="0">
                <a:cs typeface="Times New Roman" charset="0"/>
              </a:rPr>
              <a:t>(</a:t>
            </a:r>
            <a:r>
              <a:rPr lang="en-US" sz="2200" dirty="0" err="1">
                <a:cs typeface="Times New Roman" charset="0"/>
              </a:rPr>
              <a:t>ItemType</a:t>
            </a:r>
            <a:r>
              <a:rPr lang="en-US" sz="2200" dirty="0">
                <a:cs typeface="Times New Roman" charset="0"/>
              </a:rPr>
              <a:t> </a:t>
            </a:r>
            <a:r>
              <a:rPr lang="en-US" sz="2200" dirty="0" err="1">
                <a:cs typeface="Times New Roman" charset="0"/>
              </a:rPr>
              <a:t>newItem</a:t>
            </a:r>
            <a:r>
              <a:rPr lang="en-US" sz="2200" dirty="0">
                <a:cs typeface="Times New Roman" charset="0"/>
              </a:rPr>
              <a:t>)</a:t>
            </a:r>
            <a:endParaRPr lang="en-US" sz="2200" dirty="0">
              <a:cs typeface="Courier New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 dirty="0">
                <a:cs typeface="Times New Roman" charset="0"/>
              </a:rPr>
              <a:t>{</a:t>
            </a:r>
            <a:endParaRPr lang="en-US" sz="1800" dirty="0">
              <a:cs typeface="Courier New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400" dirty="0">
                <a:cs typeface="Times New Roman" charset="0"/>
              </a:rPr>
              <a:t> top++;</a:t>
            </a:r>
            <a:endParaRPr lang="en-US" sz="2400" dirty="0">
              <a:cs typeface="Courier New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400" dirty="0">
                <a:cs typeface="Times New Roman" charset="0"/>
              </a:rPr>
              <a:t> items[top] = </a:t>
            </a:r>
            <a:r>
              <a:rPr lang="en-US" sz="2400" dirty="0" err="1">
                <a:cs typeface="Times New Roman" charset="0"/>
              </a:rPr>
              <a:t>newItem</a:t>
            </a:r>
            <a:r>
              <a:rPr lang="en-US" sz="2400" dirty="0">
                <a:cs typeface="Times New Roman" charset="0"/>
              </a:rPr>
              <a:t>;</a:t>
            </a:r>
            <a:endParaRPr lang="en-US" sz="2400" dirty="0">
              <a:cs typeface="Courier New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1800" dirty="0">
                <a:ea typeface="MS Mincho" charset="-128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20394720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MS Mincho" charset="-128"/>
              </a:rPr>
              <a:t>Function templates (cont.)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981200"/>
            <a:ext cx="7162800" cy="4114800"/>
          </a:xfrm>
        </p:spPr>
        <p:txBody>
          <a:bodyPr/>
          <a:lstStyle/>
          <a:p>
            <a:pPr>
              <a:lnSpc>
                <a:spcPct val="85000"/>
              </a:lnSpc>
              <a:buFontTx/>
              <a:buNone/>
            </a:pPr>
            <a:r>
              <a:rPr lang="en-US" sz="2400" dirty="0">
                <a:cs typeface="Times New Roman" charset="0"/>
              </a:rPr>
              <a:t>template&lt;class </a:t>
            </a:r>
            <a:r>
              <a:rPr lang="en-US" sz="2400" dirty="0" err="1">
                <a:cs typeface="Times New Roman" charset="0"/>
              </a:rPr>
              <a:t>ItemType</a:t>
            </a:r>
            <a:r>
              <a:rPr lang="en-US" sz="2400" dirty="0">
                <a:cs typeface="Times New Roman" charset="0"/>
              </a:rPr>
              <a:t>&gt;</a:t>
            </a:r>
            <a:endParaRPr lang="en-US" sz="2400" dirty="0">
              <a:cs typeface="Courier New" pitchFamily="49" charset="0"/>
            </a:endParaRPr>
          </a:p>
          <a:p>
            <a:pPr>
              <a:lnSpc>
                <a:spcPct val="85000"/>
              </a:lnSpc>
              <a:buFontTx/>
              <a:buNone/>
            </a:pPr>
            <a:r>
              <a:rPr lang="en-US" sz="2400" dirty="0">
                <a:cs typeface="Times New Roman" charset="0"/>
              </a:rPr>
              <a:t>void </a:t>
            </a:r>
            <a:r>
              <a:rPr lang="en-US" sz="2400" dirty="0" err="1">
                <a:cs typeface="Times New Roman" charset="0"/>
              </a:rPr>
              <a:t>StackType</a:t>
            </a:r>
            <a:r>
              <a:rPr lang="en-US" sz="2400" dirty="0">
                <a:cs typeface="Times New Roman" charset="0"/>
              </a:rPr>
              <a:t>&lt;</a:t>
            </a:r>
            <a:r>
              <a:rPr lang="en-US" sz="2400" dirty="0" err="1">
                <a:cs typeface="Times New Roman" charset="0"/>
              </a:rPr>
              <a:t>ItemType</a:t>
            </a:r>
            <a:r>
              <a:rPr lang="en-US" sz="2400" dirty="0">
                <a:cs typeface="Times New Roman" charset="0"/>
              </a:rPr>
              <a:t>&gt;::</a:t>
            </a:r>
            <a:r>
              <a:rPr lang="en-US" sz="2400" b="1" dirty="0">
                <a:cs typeface="Times New Roman" charset="0"/>
              </a:rPr>
              <a:t>Pop</a:t>
            </a:r>
            <a:r>
              <a:rPr lang="en-US" sz="2400" dirty="0">
                <a:cs typeface="Times New Roman" charset="0"/>
              </a:rPr>
              <a:t>(</a:t>
            </a:r>
            <a:r>
              <a:rPr lang="en-US" sz="2400" dirty="0" err="1">
                <a:cs typeface="Times New Roman" charset="0"/>
              </a:rPr>
              <a:t>ItemType</a:t>
            </a:r>
            <a:r>
              <a:rPr lang="en-US" sz="2400" dirty="0">
                <a:cs typeface="Times New Roman" charset="0"/>
              </a:rPr>
              <a:t>&amp; item)</a:t>
            </a:r>
            <a:endParaRPr lang="en-US" sz="2400" dirty="0">
              <a:cs typeface="Courier New" pitchFamily="49" charset="0"/>
            </a:endParaRPr>
          </a:p>
          <a:p>
            <a:pPr>
              <a:lnSpc>
                <a:spcPct val="85000"/>
              </a:lnSpc>
              <a:buFontTx/>
              <a:buNone/>
            </a:pPr>
            <a:r>
              <a:rPr lang="en-US" sz="2400" dirty="0">
                <a:cs typeface="Times New Roman" charset="0"/>
              </a:rPr>
              <a:t>{</a:t>
            </a:r>
            <a:endParaRPr lang="en-US" sz="2400" dirty="0">
              <a:cs typeface="Courier New" pitchFamily="49" charset="0"/>
            </a:endParaRPr>
          </a:p>
          <a:p>
            <a:pPr>
              <a:lnSpc>
                <a:spcPct val="85000"/>
              </a:lnSpc>
              <a:buFontTx/>
              <a:buNone/>
            </a:pPr>
            <a:r>
              <a:rPr lang="en-US" sz="2400" dirty="0">
                <a:cs typeface="Times New Roman" charset="0"/>
              </a:rPr>
              <a:t> item = items[top];</a:t>
            </a:r>
            <a:endParaRPr lang="en-US" sz="2400" dirty="0">
              <a:cs typeface="Courier New" pitchFamily="49" charset="0"/>
            </a:endParaRPr>
          </a:p>
          <a:p>
            <a:pPr>
              <a:lnSpc>
                <a:spcPct val="85000"/>
              </a:lnSpc>
              <a:buFontTx/>
              <a:buNone/>
            </a:pPr>
            <a:r>
              <a:rPr lang="en-US" sz="2400" dirty="0">
                <a:cs typeface="Times New Roman" charset="0"/>
              </a:rPr>
              <a:t> top--;</a:t>
            </a:r>
            <a:endParaRPr lang="en-US" sz="2400" dirty="0">
              <a:cs typeface="Courier New" pitchFamily="49" charset="0"/>
            </a:endParaRPr>
          </a:p>
          <a:p>
            <a:pPr>
              <a:lnSpc>
                <a:spcPct val="85000"/>
              </a:lnSpc>
              <a:buFontTx/>
              <a:buNone/>
            </a:pPr>
            <a:r>
              <a:rPr lang="en-US" sz="2400" dirty="0">
                <a:cs typeface="Times New Roman" charset="0"/>
              </a:rPr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99579898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MS Mincho" charset="-128"/>
              </a:rPr>
              <a:t>Comments using templates</a:t>
            </a:r>
            <a:r>
              <a:rPr lang="en-US"/>
              <a:t> 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676400"/>
            <a:ext cx="7918648" cy="4343400"/>
          </a:xfrm>
        </p:spPr>
        <p:txBody>
          <a:bodyPr>
            <a:normAutofit/>
          </a:bodyPr>
          <a:lstStyle/>
          <a:p>
            <a:pPr algn="just"/>
            <a:r>
              <a:rPr lang="en-US" sz="2200" dirty="0">
                <a:cs typeface="Times New Roman" charset="0"/>
              </a:rPr>
              <a:t>The </a:t>
            </a:r>
            <a:r>
              <a:rPr lang="en-US" sz="2200" i="1" dirty="0">
                <a:cs typeface="Times New Roman" charset="0"/>
              </a:rPr>
              <a:t>template&lt;class T&gt;</a:t>
            </a:r>
            <a:r>
              <a:rPr lang="en-US" sz="2200" dirty="0">
                <a:cs typeface="Times New Roman" charset="0"/>
              </a:rPr>
              <a:t> designation must precede the class method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dirty="0">
                <a:ea typeface="MS Mincho" charset="-128"/>
              </a:rPr>
              <a:t>name in the source code for each template class method.</a:t>
            </a:r>
            <a:endParaRPr lang="en-US" sz="2200" dirty="0"/>
          </a:p>
          <a:p>
            <a:pPr algn="just"/>
            <a:r>
              <a:rPr lang="en-US" sz="2200" dirty="0">
                <a:cs typeface="Times New Roman" charset="0"/>
              </a:rPr>
              <a:t>The word </a:t>
            </a:r>
            <a:r>
              <a:rPr lang="en-US" sz="2200" i="1" dirty="0">
                <a:cs typeface="Times New Roman" charset="0"/>
              </a:rPr>
              <a:t>class</a:t>
            </a:r>
            <a:r>
              <a:rPr lang="en-US" sz="2200" dirty="0">
                <a:cs typeface="Times New Roman" charset="0"/>
              </a:rPr>
              <a:t> is required by the syntax of the language and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dirty="0">
                <a:cs typeface="Times New Roman" charset="0"/>
              </a:rPr>
              <a:t>does not mean that the actual parameter must be the name of a class.</a:t>
            </a:r>
          </a:p>
          <a:p>
            <a:pPr algn="just"/>
            <a:r>
              <a:rPr lang="en-US" sz="2200" dirty="0">
                <a:ea typeface="MS Mincho" charset="-128"/>
              </a:rPr>
              <a:t>Passing a parameter to a template </a:t>
            </a:r>
            <a:r>
              <a:rPr lang="en-US" sz="2200" u="sng" dirty="0">
                <a:ea typeface="MS Mincho" charset="-128"/>
              </a:rPr>
              <a:t>has an effect at compile time</a:t>
            </a:r>
            <a:r>
              <a:rPr lang="en-US" sz="2200" dirty="0">
                <a:ea typeface="MS Mincho" charset="-128"/>
              </a:rPr>
              <a:t>.</a:t>
            </a:r>
            <a:r>
              <a:rPr lang="en-US" sz="2200" dirty="0"/>
              <a:t> </a:t>
            </a:r>
            <a:endParaRPr lang="en-US" sz="2200" dirty="0">
              <a:latin typeface="Courier New" pitchFamily="49" charset="0"/>
              <a:cs typeface="Courier New" pitchFamily="49" charset="0"/>
            </a:endParaRPr>
          </a:p>
          <a:p>
            <a:pPr algn="just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01473660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219708" y="609600"/>
            <a:ext cx="8856984" cy="1219200"/>
          </a:xfrm>
        </p:spPr>
        <p:txBody>
          <a:bodyPr>
            <a:normAutofit/>
          </a:bodyPr>
          <a:lstStyle/>
          <a:p>
            <a:r>
              <a:rPr lang="en-US" sz="3000" dirty="0">
                <a:cs typeface="Times New Roman" charset="0"/>
              </a:rPr>
              <a:t>Implementing stacks using dynamic array allocation</a:t>
            </a:r>
            <a:endParaRPr lang="en-US" sz="3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340768"/>
            <a:ext cx="3886200" cy="4419600"/>
          </a:xfrm>
        </p:spPr>
        <p:txBody>
          <a:bodyPr>
            <a:normAutofit fontScale="85000" lnSpcReduction="10000"/>
          </a:bodyPr>
          <a:lstStyle/>
          <a:p>
            <a:pPr>
              <a:buFontTx/>
              <a:buNone/>
            </a:pPr>
            <a:r>
              <a:rPr lang="en-US" sz="2400" dirty="0">
                <a:cs typeface="Times New Roman" charset="0"/>
              </a:rPr>
              <a:t>template&lt;class </a:t>
            </a:r>
            <a:r>
              <a:rPr lang="en-US" sz="2400" dirty="0" err="1">
                <a:cs typeface="Times New Roman" charset="0"/>
              </a:rPr>
              <a:t>ItemType</a:t>
            </a:r>
            <a:r>
              <a:rPr lang="en-US" sz="2400" dirty="0">
                <a:cs typeface="Times New Roman" charset="0"/>
              </a:rPr>
              <a:t>&gt;</a:t>
            </a:r>
            <a:endParaRPr lang="en-US" sz="2400" dirty="0">
              <a:cs typeface="Courier New" pitchFamily="49" charset="0"/>
            </a:endParaRPr>
          </a:p>
          <a:p>
            <a:pPr>
              <a:buFontTx/>
              <a:buNone/>
            </a:pPr>
            <a:r>
              <a:rPr lang="en-US" sz="2400" dirty="0">
                <a:cs typeface="Times New Roman" charset="0"/>
              </a:rPr>
              <a:t>class </a:t>
            </a:r>
            <a:r>
              <a:rPr lang="en-US" sz="2400" dirty="0" err="1">
                <a:cs typeface="Times New Roman" charset="0"/>
              </a:rPr>
              <a:t>StackType</a:t>
            </a:r>
            <a:r>
              <a:rPr lang="en-US" sz="2400" dirty="0">
                <a:cs typeface="Times New Roman" charset="0"/>
              </a:rPr>
              <a:t> {</a:t>
            </a:r>
            <a:endParaRPr lang="en-US" sz="2400" dirty="0">
              <a:cs typeface="Courier New" pitchFamily="49" charset="0"/>
            </a:endParaRPr>
          </a:p>
          <a:p>
            <a:pPr>
              <a:buFontTx/>
              <a:buNone/>
            </a:pPr>
            <a:r>
              <a:rPr lang="en-US" sz="2400" dirty="0">
                <a:cs typeface="Times New Roman" charset="0"/>
              </a:rPr>
              <a:t> public:</a:t>
            </a:r>
            <a:endParaRPr lang="en-US" sz="2400" dirty="0">
              <a:cs typeface="Courier New" pitchFamily="49" charset="0"/>
            </a:endParaRPr>
          </a:p>
          <a:p>
            <a:pPr>
              <a:buFontTx/>
              <a:buNone/>
            </a:pPr>
            <a:r>
              <a:rPr lang="en-US" sz="2400" dirty="0">
                <a:cs typeface="Times New Roman" charset="0"/>
              </a:rPr>
              <a:t>    </a:t>
            </a:r>
            <a:r>
              <a:rPr lang="en-US" sz="2400" dirty="0" err="1">
                <a:cs typeface="Times New Roman" charset="0"/>
              </a:rPr>
              <a:t>StackType</a:t>
            </a:r>
            <a:r>
              <a:rPr lang="en-US" sz="2400" dirty="0">
                <a:cs typeface="Times New Roman" charset="0"/>
              </a:rPr>
              <a:t>(</a:t>
            </a:r>
            <a:r>
              <a:rPr lang="en-US" sz="2400" dirty="0" err="1">
                <a:cs typeface="Times New Roman" charset="0"/>
              </a:rPr>
              <a:t>int</a:t>
            </a:r>
            <a:r>
              <a:rPr lang="en-US" sz="2400" dirty="0">
                <a:cs typeface="Times New Roman" charset="0"/>
              </a:rPr>
              <a:t>);</a:t>
            </a:r>
            <a:endParaRPr lang="en-US" sz="2400" dirty="0">
              <a:cs typeface="Courier New" pitchFamily="49" charset="0"/>
            </a:endParaRPr>
          </a:p>
          <a:p>
            <a:pPr>
              <a:buFontTx/>
              <a:buNone/>
            </a:pPr>
            <a:r>
              <a:rPr lang="en-US" sz="2400" dirty="0">
                <a:cs typeface="Times New Roman" charset="0"/>
              </a:rPr>
              <a:t>    ~</a:t>
            </a:r>
            <a:r>
              <a:rPr lang="en-US" sz="2400" dirty="0" err="1">
                <a:cs typeface="Times New Roman" charset="0"/>
              </a:rPr>
              <a:t>StackType</a:t>
            </a:r>
            <a:r>
              <a:rPr lang="en-US" sz="2400" dirty="0">
                <a:cs typeface="Times New Roman" charset="0"/>
              </a:rPr>
              <a:t>();</a:t>
            </a:r>
          </a:p>
          <a:p>
            <a:pPr>
              <a:buFontTx/>
              <a:buNone/>
            </a:pPr>
            <a:r>
              <a:rPr lang="en-US" sz="2400" dirty="0">
                <a:cs typeface="Times New Roman" charset="0"/>
              </a:rPr>
              <a:t> 	void </a:t>
            </a:r>
            <a:r>
              <a:rPr lang="en-US" sz="2400" dirty="0" err="1">
                <a:cs typeface="Times New Roman" charset="0"/>
              </a:rPr>
              <a:t>MakeEmpty</a:t>
            </a:r>
            <a:r>
              <a:rPr lang="en-US" sz="2400" dirty="0">
                <a:cs typeface="Times New Roman" charset="0"/>
              </a:rPr>
              <a:t>();</a:t>
            </a:r>
            <a:endParaRPr lang="en-US" sz="2400" dirty="0">
              <a:cs typeface="Courier New" pitchFamily="49" charset="0"/>
            </a:endParaRPr>
          </a:p>
          <a:p>
            <a:pPr>
              <a:buFontTx/>
              <a:buNone/>
            </a:pPr>
            <a:r>
              <a:rPr lang="en-US" sz="2400" dirty="0">
                <a:cs typeface="Times New Roman" charset="0"/>
              </a:rPr>
              <a:t>    </a:t>
            </a:r>
            <a:r>
              <a:rPr lang="en-US" sz="2400" dirty="0" err="1">
                <a:cs typeface="Times New Roman" charset="0"/>
              </a:rPr>
              <a:t>bool</a:t>
            </a:r>
            <a:r>
              <a:rPr lang="en-US" sz="2400" dirty="0">
                <a:cs typeface="Times New Roman" charset="0"/>
              </a:rPr>
              <a:t> </a:t>
            </a:r>
            <a:r>
              <a:rPr lang="en-US" sz="2400" dirty="0" err="1">
                <a:cs typeface="Times New Roman" charset="0"/>
              </a:rPr>
              <a:t>IsEmpty</a:t>
            </a:r>
            <a:r>
              <a:rPr lang="en-US" sz="2400" dirty="0">
                <a:cs typeface="Times New Roman" charset="0"/>
              </a:rPr>
              <a:t>() </a:t>
            </a:r>
            <a:r>
              <a:rPr lang="en-US" sz="2400" dirty="0" err="1">
                <a:cs typeface="Times New Roman" charset="0"/>
              </a:rPr>
              <a:t>const</a:t>
            </a:r>
            <a:r>
              <a:rPr lang="en-US" sz="2400" dirty="0">
                <a:cs typeface="Times New Roman" charset="0"/>
              </a:rPr>
              <a:t>;</a:t>
            </a:r>
            <a:endParaRPr lang="en-US" sz="2400" dirty="0">
              <a:cs typeface="Courier New" pitchFamily="49" charset="0"/>
            </a:endParaRPr>
          </a:p>
          <a:p>
            <a:pPr>
              <a:buFontTx/>
              <a:buNone/>
            </a:pPr>
            <a:r>
              <a:rPr lang="en-US" sz="2400" dirty="0">
                <a:cs typeface="Times New Roman" charset="0"/>
              </a:rPr>
              <a:t>    </a:t>
            </a:r>
            <a:r>
              <a:rPr lang="en-US" sz="2400" dirty="0" err="1">
                <a:cs typeface="Times New Roman" charset="0"/>
              </a:rPr>
              <a:t>bool</a:t>
            </a:r>
            <a:r>
              <a:rPr lang="en-US" sz="2400" dirty="0">
                <a:cs typeface="Times New Roman" charset="0"/>
              </a:rPr>
              <a:t> </a:t>
            </a:r>
            <a:r>
              <a:rPr lang="en-US" sz="2400" dirty="0" err="1">
                <a:cs typeface="Times New Roman" charset="0"/>
              </a:rPr>
              <a:t>IsFull</a:t>
            </a:r>
            <a:r>
              <a:rPr lang="en-US" sz="2400" dirty="0">
                <a:cs typeface="Times New Roman" charset="0"/>
              </a:rPr>
              <a:t>() </a:t>
            </a:r>
            <a:r>
              <a:rPr lang="en-US" sz="2400" dirty="0" err="1">
                <a:cs typeface="Times New Roman" charset="0"/>
              </a:rPr>
              <a:t>const</a:t>
            </a:r>
            <a:r>
              <a:rPr lang="en-US" sz="2400" dirty="0">
                <a:cs typeface="Times New Roman" charset="0"/>
              </a:rPr>
              <a:t>;</a:t>
            </a:r>
            <a:endParaRPr lang="en-US" sz="2400" dirty="0">
              <a:cs typeface="Courier New" pitchFamily="49" charset="0"/>
            </a:endParaRPr>
          </a:p>
          <a:p>
            <a:pPr>
              <a:buFontTx/>
              <a:buNone/>
            </a:pPr>
            <a:r>
              <a:rPr lang="en-US" sz="2400" dirty="0">
                <a:cs typeface="Times New Roman" charset="0"/>
              </a:rPr>
              <a:t>    void Push(</a:t>
            </a:r>
            <a:r>
              <a:rPr lang="en-US" sz="2400" dirty="0" err="1">
                <a:cs typeface="Times New Roman" charset="0"/>
              </a:rPr>
              <a:t>ItemType</a:t>
            </a:r>
            <a:r>
              <a:rPr lang="en-US" sz="2400" dirty="0">
                <a:cs typeface="Times New Roman" charset="0"/>
              </a:rPr>
              <a:t>);</a:t>
            </a:r>
            <a:endParaRPr lang="en-US" sz="2400" dirty="0">
              <a:cs typeface="Courier New" pitchFamily="49" charset="0"/>
            </a:endParaRPr>
          </a:p>
          <a:p>
            <a:pPr>
              <a:buFontTx/>
              <a:buNone/>
            </a:pPr>
            <a:r>
              <a:rPr lang="en-US" sz="2400" dirty="0">
                <a:cs typeface="Times New Roman" charset="0"/>
              </a:rPr>
              <a:t>    void Pop(</a:t>
            </a:r>
            <a:r>
              <a:rPr lang="en-US" sz="2400" dirty="0" err="1">
                <a:cs typeface="Times New Roman" charset="0"/>
              </a:rPr>
              <a:t>ItemType</a:t>
            </a:r>
            <a:r>
              <a:rPr lang="en-US" sz="2400" dirty="0">
                <a:cs typeface="Times New Roman" charset="0"/>
              </a:rPr>
              <a:t>&amp;);</a:t>
            </a:r>
          </a:p>
        </p:txBody>
      </p:sp>
      <p:sp>
        <p:nvSpPr>
          <p:cNvPr id="29701" name="Line 5"/>
          <p:cNvSpPr>
            <a:spLocks noChangeShapeType="1"/>
          </p:cNvSpPr>
          <p:nvPr/>
        </p:nvSpPr>
        <p:spPr bwMode="auto">
          <a:xfrm>
            <a:off x="4648200" y="1828800"/>
            <a:ext cx="0" cy="41910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1201865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665043"/>
            <a:ext cx="6984776" cy="1295400"/>
          </a:xfrm>
        </p:spPr>
        <p:txBody>
          <a:bodyPr>
            <a:normAutofit/>
          </a:bodyPr>
          <a:lstStyle/>
          <a:p>
            <a:r>
              <a:rPr lang="en-US" dirty="0">
                <a:cs typeface="Times New Roman" charset="0"/>
              </a:rPr>
              <a:t>Implementing stacks using dynamic array allocation(cont</a:t>
            </a:r>
            <a:r>
              <a:rPr lang="en-US" dirty="0">
                <a:cs typeface="Times New Roman" charset="0"/>
              </a:rPr>
              <a:t>.)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1143000" y="1981200"/>
            <a:ext cx="6553200" cy="4495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cs typeface="Times New Roman" charset="0"/>
              </a:rPr>
              <a:t>template&lt;class </a:t>
            </a:r>
            <a:r>
              <a:rPr lang="en-US" sz="2400" dirty="0" err="1">
                <a:cs typeface="Times New Roman" charset="0"/>
              </a:rPr>
              <a:t>ItemType</a:t>
            </a:r>
            <a:r>
              <a:rPr lang="en-US" sz="2400" dirty="0">
                <a:cs typeface="Times New Roman" charset="0"/>
              </a:rPr>
              <a:t>&gt;</a:t>
            </a:r>
            <a:endParaRPr lang="en-US" sz="2400" dirty="0">
              <a:cs typeface="Courier New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 err="1">
                <a:cs typeface="Times New Roman" charset="0"/>
              </a:rPr>
              <a:t>StackType</a:t>
            </a:r>
            <a:r>
              <a:rPr lang="en-US" sz="2400" dirty="0">
                <a:cs typeface="Times New Roman" charset="0"/>
              </a:rPr>
              <a:t>&lt;</a:t>
            </a:r>
            <a:r>
              <a:rPr lang="en-US" sz="2400" dirty="0" err="1">
                <a:cs typeface="Times New Roman" charset="0"/>
              </a:rPr>
              <a:t>ItemType</a:t>
            </a:r>
            <a:r>
              <a:rPr lang="en-US" sz="2400" dirty="0">
                <a:cs typeface="Times New Roman" charset="0"/>
              </a:rPr>
              <a:t>&gt;::</a:t>
            </a:r>
            <a:r>
              <a:rPr lang="en-US" sz="2400" b="1" dirty="0" err="1">
                <a:cs typeface="Times New Roman" charset="0"/>
              </a:rPr>
              <a:t>StackType</a:t>
            </a:r>
            <a:r>
              <a:rPr lang="en-US" sz="2400" dirty="0">
                <a:cs typeface="Times New Roman" charset="0"/>
              </a:rPr>
              <a:t>(</a:t>
            </a:r>
            <a:r>
              <a:rPr lang="en-US" sz="2400" dirty="0" err="1">
                <a:cs typeface="Times New Roman" charset="0"/>
              </a:rPr>
              <a:t>int</a:t>
            </a:r>
            <a:r>
              <a:rPr lang="en-US" sz="2400" dirty="0">
                <a:cs typeface="Times New Roman" charset="0"/>
              </a:rPr>
              <a:t> max)</a:t>
            </a:r>
            <a:endParaRPr lang="en-US" sz="2400" dirty="0">
              <a:cs typeface="Courier New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1800" dirty="0">
                <a:cs typeface="Times New Roman" charset="0"/>
              </a:rPr>
              <a:t>{</a:t>
            </a:r>
            <a:endParaRPr lang="en-US" sz="1800" dirty="0">
              <a:cs typeface="Courier New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cs typeface="Times New Roman" charset="0"/>
              </a:rPr>
              <a:t> </a:t>
            </a:r>
            <a:r>
              <a:rPr lang="en-US" sz="2400" dirty="0" err="1">
                <a:cs typeface="Times New Roman" charset="0"/>
              </a:rPr>
              <a:t>maxStack</a:t>
            </a:r>
            <a:r>
              <a:rPr lang="en-US" sz="2400" dirty="0">
                <a:cs typeface="Times New Roman" charset="0"/>
              </a:rPr>
              <a:t> = max;</a:t>
            </a:r>
            <a:endParaRPr lang="en-US" sz="2400" dirty="0">
              <a:cs typeface="Courier New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cs typeface="Times New Roman" charset="0"/>
              </a:rPr>
              <a:t> top = -1;</a:t>
            </a:r>
            <a:endParaRPr lang="en-US" sz="2400" dirty="0">
              <a:cs typeface="Courier New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cs typeface="Times New Roman" charset="0"/>
              </a:rPr>
              <a:t> items = new </a:t>
            </a:r>
            <a:r>
              <a:rPr lang="en-US" sz="2400" dirty="0" err="1">
                <a:cs typeface="Times New Roman" charset="0"/>
              </a:rPr>
              <a:t>ItemType</a:t>
            </a:r>
            <a:r>
              <a:rPr lang="en-US" sz="2400" dirty="0">
                <a:cs typeface="Times New Roman" charset="0"/>
              </a:rPr>
              <a:t>[max];</a:t>
            </a:r>
            <a:endParaRPr lang="en-US" sz="2400" dirty="0">
              <a:cs typeface="Courier New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1800" dirty="0">
                <a:cs typeface="Times New Roman" charset="0"/>
              </a:rPr>
              <a:t>}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9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cs typeface="Times New Roman" charset="0"/>
              </a:rPr>
              <a:t>template&lt;class </a:t>
            </a:r>
            <a:r>
              <a:rPr lang="en-US" sz="2400" dirty="0" err="1">
                <a:cs typeface="Times New Roman" charset="0"/>
              </a:rPr>
              <a:t>ItemType</a:t>
            </a:r>
            <a:r>
              <a:rPr lang="en-US" sz="2400" dirty="0">
                <a:cs typeface="Times New Roman" charset="0"/>
              </a:rPr>
              <a:t>&gt;</a:t>
            </a:r>
            <a:endParaRPr lang="en-US" sz="2400" dirty="0">
              <a:cs typeface="Courier New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 err="1">
                <a:cs typeface="Times New Roman" charset="0"/>
              </a:rPr>
              <a:t>StackType</a:t>
            </a:r>
            <a:r>
              <a:rPr lang="en-US" sz="2400" dirty="0">
                <a:cs typeface="Times New Roman" charset="0"/>
              </a:rPr>
              <a:t>&lt;</a:t>
            </a:r>
            <a:r>
              <a:rPr lang="en-US" sz="2400" dirty="0" err="1">
                <a:cs typeface="Times New Roman" charset="0"/>
              </a:rPr>
              <a:t>ItemType</a:t>
            </a:r>
            <a:r>
              <a:rPr lang="en-US" sz="2400" dirty="0">
                <a:cs typeface="Times New Roman" charset="0"/>
              </a:rPr>
              <a:t>&gt;::~</a:t>
            </a:r>
            <a:r>
              <a:rPr lang="en-US" sz="2400" b="1" dirty="0" err="1">
                <a:cs typeface="Times New Roman" charset="0"/>
              </a:rPr>
              <a:t>StackType</a:t>
            </a:r>
            <a:r>
              <a:rPr lang="en-US" sz="2400" dirty="0">
                <a:cs typeface="Times New Roman" charset="0"/>
              </a:rPr>
              <a:t>()</a:t>
            </a:r>
            <a:endParaRPr lang="en-US" sz="2400" dirty="0">
              <a:cs typeface="Courier New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1800" dirty="0">
                <a:cs typeface="Times New Roman" charset="0"/>
              </a:rPr>
              <a:t>{</a:t>
            </a:r>
            <a:endParaRPr lang="en-US" sz="1800" dirty="0">
              <a:cs typeface="Courier New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cs typeface="Times New Roman" charset="0"/>
              </a:rPr>
              <a:t> delete [ ] items;</a:t>
            </a:r>
            <a:endParaRPr lang="en-US" sz="2400" dirty="0">
              <a:cs typeface="Courier New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1800" dirty="0">
                <a:cs typeface="Times New Roman" charset="0"/>
              </a:rPr>
              <a:t>}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74530727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323" name="Text Box 3"/>
          <p:cNvSpPr txBox="1">
            <a:spLocks noChangeArrowheads="1"/>
          </p:cNvSpPr>
          <p:nvPr/>
        </p:nvSpPr>
        <p:spPr bwMode="auto">
          <a:xfrm>
            <a:off x="383863" y="796063"/>
            <a:ext cx="498085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600" dirty="0" smtClean="0">
                <a:latin typeface="Arial" pitchFamily="34" charset="0"/>
              </a:rPr>
              <a:t>Basic </a:t>
            </a:r>
            <a:r>
              <a:rPr lang="en-US" sz="3600" dirty="0">
                <a:latin typeface="Arial" pitchFamily="34" charset="0"/>
              </a:rPr>
              <a:t>Stack Operations</a:t>
            </a:r>
          </a:p>
        </p:txBody>
      </p:sp>
      <p:sp>
        <p:nvSpPr>
          <p:cNvPr id="568325" name="Text Box 5"/>
          <p:cNvSpPr txBox="1">
            <a:spLocks noChangeArrowheads="1"/>
          </p:cNvSpPr>
          <p:nvPr/>
        </p:nvSpPr>
        <p:spPr bwMode="auto">
          <a:xfrm>
            <a:off x="8229600" y="64008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1800"/>
          </a:p>
        </p:txBody>
      </p:sp>
      <p:sp>
        <p:nvSpPr>
          <p:cNvPr id="568330" name="Rectangle 10"/>
          <p:cNvSpPr>
            <a:spLocks noChangeArrowheads="1"/>
          </p:cNvSpPr>
          <p:nvPr/>
        </p:nvSpPr>
        <p:spPr bwMode="auto">
          <a:xfrm>
            <a:off x="405174" y="1547601"/>
            <a:ext cx="8305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8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There are three </a:t>
            </a:r>
            <a:r>
              <a:rPr lang="en-US" sz="2800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basic stack </a:t>
            </a:r>
            <a:r>
              <a:rPr lang="en-US" sz="2800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operations</a:t>
            </a:r>
            <a:endParaRPr lang="en-US" sz="2800" i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68331" name="Rectangle 11"/>
          <p:cNvSpPr>
            <a:spLocks noChangeArrowheads="1"/>
          </p:cNvSpPr>
          <p:nvPr/>
        </p:nvSpPr>
        <p:spPr bwMode="auto">
          <a:xfrm>
            <a:off x="814025" y="2176028"/>
            <a:ext cx="4572000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fr-FR" sz="2800" dirty="0">
                <a:solidFill>
                  <a:schemeClr val="folHlink"/>
                </a:solidFill>
              </a:rPr>
              <a:t> Push</a:t>
            </a:r>
          </a:p>
          <a:p>
            <a:pPr>
              <a:buFontTx/>
              <a:buChar char="•"/>
            </a:pPr>
            <a:r>
              <a:rPr lang="fr-FR" sz="2800" dirty="0">
                <a:solidFill>
                  <a:schemeClr val="folHlink"/>
                </a:solidFill>
              </a:rPr>
              <a:t> Pop</a:t>
            </a:r>
          </a:p>
          <a:p>
            <a:pPr>
              <a:buFontTx/>
              <a:buChar char="•"/>
            </a:pPr>
            <a:r>
              <a:rPr lang="fr-FR" sz="2800" dirty="0">
                <a:solidFill>
                  <a:schemeClr val="folHlink"/>
                </a:solidFill>
              </a:rPr>
              <a:t> </a:t>
            </a:r>
            <a:r>
              <a:rPr lang="fr-FR" sz="2800" dirty="0" err="1">
                <a:solidFill>
                  <a:schemeClr val="folHlink"/>
                </a:solidFill>
              </a:rPr>
              <a:t>Stack</a:t>
            </a:r>
            <a:r>
              <a:rPr lang="fr-FR" sz="2800" dirty="0">
                <a:solidFill>
                  <a:schemeClr val="folHlink"/>
                </a:solidFill>
              </a:rPr>
              <a:t> Top</a:t>
            </a:r>
            <a:endParaRPr lang="en-US" sz="2800" dirty="0">
              <a:solidFill>
                <a:schemeClr val="folHlin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51158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914400"/>
          </a:xfrm>
        </p:spPr>
        <p:txBody>
          <a:bodyPr/>
          <a:lstStyle/>
          <a:p>
            <a:r>
              <a:rPr lang="en-US" dirty="0">
                <a:ea typeface="MS Mincho" charset="-128"/>
              </a:rPr>
              <a:t>Example: postfix expressions</a:t>
            </a:r>
            <a:r>
              <a:rPr lang="en-US" dirty="0"/>
              <a:t> 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828800"/>
            <a:ext cx="8077200" cy="4191000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US" sz="2800" dirty="0">
                <a:cs typeface="Times New Roman" charset="0"/>
              </a:rPr>
              <a:t>Postfix notation is another way of writing arithmetic expressions.</a:t>
            </a:r>
            <a:endParaRPr lang="en-US" sz="2800" dirty="0">
              <a:latin typeface="Courier New" pitchFamily="49" charset="0"/>
              <a:cs typeface="Courier New" pitchFamily="49" charset="0"/>
            </a:endParaRPr>
          </a:p>
          <a:p>
            <a:pPr algn="just">
              <a:buFontTx/>
              <a:buNone/>
            </a:pPr>
            <a:r>
              <a:rPr lang="en-US" sz="1200" dirty="0">
                <a:cs typeface="Times New Roman" charset="0"/>
              </a:rPr>
              <a:t> 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algn="just"/>
            <a:r>
              <a:rPr lang="en-US" sz="2800" dirty="0">
                <a:cs typeface="Times New Roman" charset="0"/>
              </a:rPr>
              <a:t>In postfix notation, the operator is written after the two operands.</a:t>
            </a:r>
            <a:endParaRPr lang="en-US" sz="2800" dirty="0">
              <a:latin typeface="Courier New" pitchFamily="49" charset="0"/>
              <a:cs typeface="Courier New" pitchFamily="49" charset="0"/>
            </a:endParaRPr>
          </a:p>
          <a:p>
            <a:pPr algn="just">
              <a:buFontTx/>
              <a:buNone/>
            </a:pPr>
            <a:r>
              <a:rPr lang="en-US" sz="500" dirty="0">
                <a:cs typeface="Times New Roman" charset="0"/>
              </a:rPr>
              <a:t> </a:t>
            </a:r>
            <a:endParaRPr lang="en-US" sz="500" dirty="0">
              <a:latin typeface="Courier New" pitchFamily="49" charset="0"/>
              <a:cs typeface="Courier New" pitchFamily="49" charset="0"/>
            </a:endParaRPr>
          </a:p>
          <a:p>
            <a:pPr algn="just">
              <a:buFontTx/>
              <a:buNone/>
            </a:pPr>
            <a:r>
              <a:rPr lang="en-US" sz="2800" dirty="0">
                <a:cs typeface="Times New Roman" charset="0"/>
              </a:rPr>
              <a:t>		</a:t>
            </a:r>
            <a:r>
              <a:rPr lang="en-US" sz="2800" i="1" dirty="0">
                <a:cs typeface="Times New Roman" charset="0"/>
              </a:rPr>
              <a:t>infix</a:t>
            </a:r>
            <a:r>
              <a:rPr lang="en-US" sz="2800" dirty="0">
                <a:cs typeface="Times New Roman" charset="0"/>
              </a:rPr>
              <a:t>: 2+5    </a:t>
            </a:r>
            <a:r>
              <a:rPr lang="en-US" sz="2800" i="1" dirty="0">
                <a:cs typeface="Times New Roman" charset="0"/>
              </a:rPr>
              <a:t>postfix</a:t>
            </a:r>
            <a:r>
              <a:rPr lang="en-US" sz="2800" dirty="0">
                <a:cs typeface="Times New Roman" charset="0"/>
              </a:rPr>
              <a:t>: 2 5 +</a:t>
            </a:r>
          </a:p>
          <a:p>
            <a:pPr algn="just"/>
            <a:r>
              <a:rPr lang="en-US" sz="2800" dirty="0">
                <a:cs typeface="Times New Roman" charset="0"/>
              </a:rPr>
              <a:t>Expressions are evaluated from left to right.</a:t>
            </a:r>
            <a:endParaRPr lang="en-US" sz="2800" dirty="0">
              <a:latin typeface="Courier New" pitchFamily="49" charset="0"/>
              <a:cs typeface="Courier New" pitchFamily="49" charset="0"/>
            </a:endParaRPr>
          </a:p>
          <a:p>
            <a:pPr algn="just">
              <a:buFontTx/>
              <a:buNone/>
            </a:pPr>
            <a:r>
              <a:rPr lang="en-US" sz="1800" dirty="0">
                <a:cs typeface="Times New Roman" charset="0"/>
              </a:rPr>
              <a:t> </a:t>
            </a: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algn="just"/>
            <a:r>
              <a:rPr lang="en-US" sz="2800" dirty="0">
                <a:cs typeface="Times New Roman" charset="0"/>
              </a:rPr>
              <a:t>Precedence rules and parentheses are never needed!!</a:t>
            </a:r>
            <a:endParaRPr lang="en-US" sz="2800" dirty="0">
              <a:latin typeface="Courier New" pitchFamily="49" charset="0"/>
              <a:cs typeface="Courier New" pitchFamily="49" charset="0"/>
            </a:endParaRPr>
          </a:p>
          <a:p>
            <a:pPr algn="just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64558588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ea typeface="MS Mincho" charset="-128"/>
              </a:rPr>
              <a:t>Example: postfix expressions</a:t>
            </a:r>
            <a:br>
              <a:rPr lang="en-US">
                <a:ea typeface="MS Mincho" charset="-128"/>
              </a:rPr>
            </a:br>
            <a:r>
              <a:rPr lang="en-US">
                <a:ea typeface="MS Mincho" charset="-128"/>
              </a:rPr>
              <a:t>(cont.)</a:t>
            </a:r>
          </a:p>
        </p:txBody>
      </p:sp>
      <p:pic>
        <p:nvPicPr>
          <p:cNvPr id="37891" name="Picture 3" descr="A:\stacks_fig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438400"/>
            <a:ext cx="7407275" cy="277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328295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647700" y="620688"/>
            <a:ext cx="7772400" cy="1143000"/>
          </a:xfrm>
        </p:spPr>
        <p:txBody>
          <a:bodyPr>
            <a:normAutofit/>
          </a:bodyPr>
          <a:lstStyle/>
          <a:p>
            <a:r>
              <a:rPr lang="en-US" dirty="0">
                <a:cs typeface="Times New Roman" charset="0"/>
              </a:rPr>
              <a:t>Postfix  expressions: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Algorithm using stacks (cont.)</a:t>
            </a:r>
          </a:p>
        </p:txBody>
      </p:sp>
      <p:pic>
        <p:nvPicPr>
          <p:cNvPr id="44035" name="Picture 3" descr="A:\stacks_fig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05000"/>
            <a:ext cx="8001000" cy="438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725636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cs typeface="Times New Roman" charset="0"/>
              </a:rPr>
              <a:t>Postfix  expressions:</a:t>
            </a:r>
            <a:br>
              <a:rPr lang="en-US">
                <a:cs typeface="Times New Roman" charset="0"/>
              </a:rPr>
            </a:br>
            <a:r>
              <a:rPr lang="en-US">
                <a:cs typeface="Times New Roman" charset="0"/>
              </a:rPr>
              <a:t>Algorithm using stacks</a:t>
            </a:r>
            <a:endParaRPr lang="en-US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1905000" y="2133600"/>
            <a:ext cx="5867400" cy="41148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cs typeface="Times New Roman" charset="0"/>
              </a:rPr>
              <a:t>WHILE more input items exist</a:t>
            </a:r>
            <a:endParaRPr lang="en-US" sz="2400" dirty="0">
              <a:cs typeface="Courier New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cs typeface="Times New Roman" charset="0"/>
              </a:rPr>
              <a:t>   	Get an item</a:t>
            </a:r>
            <a:endParaRPr lang="en-US" sz="2400" dirty="0">
              <a:cs typeface="Courier New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cs typeface="Times New Roman" charset="0"/>
              </a:rPr>
              <a:t>   	IF item is an operand</a:t>
            </a:r>
            <a:endParaRPr lang="en-US" sz="2400" dirty="0">
              <a:cs typeface="Courier New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cs typeface="Times New Roman" charset="0"/>
              </a:rPr>
              <a:t>      </a:t>
            </a:r>
            <a:r>
              <a:rPr lang="en-US" sz="2400" dirty="0" err="1">
                <a:cs typeface="Times New Roman" charset="0"/>
              </a:rPr>
              <a:t>stack.Push</a:t>
            </a:r>
            <a:r>
              <a:rPr lang="en-US" sz="2400" dirty="0">
                <a:cs typeface="Times New Roman" charset="0"/>
              </a:rPr>
              <a:t>(item)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cs typeface="Times New Roman" charset="0"/>
              </a:rPr>
              <a:t> 	ELSE</a:t>
            </a:r>
            <a:endParaRPr lang="en-US" sz="2400" dirty="0">
              <a:cs typeface="Courier New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cs typeface="Times New Roman" charset="0"/>
              </a:rPr>
              <a:t>      </a:t>
            </a:r>
            <a:r>
              <a:rPr lang="en-US" sz="2400" dirty="0" err="1">
                <a:cs typeface="Times New Roman" charset="0"/>
              </a:rPr>
              <a:t>stack.Pop</a:t>
            </a:r>
            <a:r>
              <a:rPr lang="en-US" sz="2400" dirty="0">
                <a:cs typeface="Times New Roman" charset="0"/>
              </a:rPr>
              <a:t>(operand2)</a:t>
            </a:r>
            <a:endParaRPr lang="en-US" sz="2400" dirty="0">
              <a:cs typeface="Courier New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cs typeface="Times New Roman" charset="0"/>
              </a:rPr>
              <a:t>      </a:t>
            </a:r>
            <a:r>
              <a:rPr lang="en-US" sz="2400" dirty="0" err="1">
                <a:cs typeface="Times New Roman" charset="0"/>
              </a:rPr>
              <a:t>stack.Pop</a:t>
            </a:r>
            <a:r>
              <a:rPr lang="en-US" sz="2400" dirty="0">
                <a:cs typeface="Times New Roman" charset="0"/>
              </a:rPr>
              <a:t>(operand1)</a:t>
            </a:r>
            <a:endParaRPr lang="en-US" sz="2400" dirty="0">
              <a:cs typeface="Courier New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cs typeface="Times New Roman" charset="0"/>
              </a:rPr>
              <a:t>      Compute result</a:t>
            </a:r>
            <a:endParaRPr lang="en-US" sz="2400" dirty="0">
              <a:cs typeface="Courier New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cs typeface="Times New Roman" charset="0"/>
              </a:rPr>
              <a:t>      </a:t>
            </a:r>
            <a:r>
              <a:rPr lang="en-US" sz="2400" dirty="0" err="1">
                <a:cs typeface="Times New Roman" charset="0"/>
              </a:rPr>
              <a:t>stack.Push</a:t>
            </a:r>
            <a:r>
              <a:rPr lang="en-US" sz="2400" dirty="0">
                <a:cs typeface="Times New Roman" charset="0"/>
              </a:rPr>
              <a:t>(result)</a:t>
            </a:r>
            <a:endParaRPr lang="en-US" sz="2400" dirty="0">
              <a:cs typeface="Courier New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 err="1">
                <a:cs typeface="Times New Roman" charset="0"/>
              </a:rPr>
              <a:t>stack.Pop</a:t>
            </a:r>
            <a:r>
              <a:rPr lang="en-US" sz="2400" dirty="0">
                <a:cs typeface="Times New Roman" charset="0"/>
              </a:rPr>
              <a:t>(result)</a:t>
            </a:r>
          </a:p>
        </p:txBody>
      </p:sp>
    </p:spTree>
    <p:extLst>
      <p:ext uri="{BB962C8B-B14F-4D97-AF65-F5344CB8AC3E}">
        <p14:creationId xmlns:p14="http://schemas.microsoft.com/office/powerpoint/2010/main" val="3297186654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idx="1"/>
          </p:nvPr>
        </p:nvSpPr>
        <p:spPr>
          <a:xfrm>
            <a:off x="685800" y="685800"/>
            <a:ext cx="7772400" cy="5410200"/>
          </a:xfrm>
        </p:spPr>
        <p:txBody>
          <a:bodyPr/>
          <a:lstStyle/>
          <a:p>
            <a:pPr marL="0" indent="0" algn="just">
              <a:lnSpc>
                <a:spcPct val="90000"/>
              </a:lnSpc>
              <a:buNone/>
            </a:pPr>
            <a:r>
              <a:rPr lang="en-US" sz="2400" dirty="0">
                <a:solidFill>
                  <a:srgbClr val="FF0000"/>
                </a:solidFill>
              </a:rPr>
              <a:t>Write the body for a function that replaces each copy of an item in a stack with another item.  Use the following specification.  (this function is a </a:t>
            </a:r>
            <a:r>
              <a:rPr lang="en-US" sz="2400" u="sng" dirty="0">
                <a:solidFill>
                  <a:srgbClr val="FF0000"/>
                </a:solidFill>
              </a:rPr>
              <a:t>client</a:t>
            </a:r>
            <a:r>
              <a:rPr lang="en-US" sz="2400" dirty="0">
                <a:solidFill>
                  <a:srgbClr val="FF0000"/>
                </a:solidFill>
              </a:rPr>
              <a:t> program).</a:t>
            </a:r>
          </a:p>
          <a:p>
            <a:pPr>
              <a:lnSpc>
                <a:spcPct val="90000"/>
              </a:lnSpc>
            </a:pPr>
            <a:endParaRPr lang="en-US" sz="1200" dirty="0">
              <a:solidFill>
                <a:srgbClr val="FFFF00"/>
              </a:solidFill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/>
              <a:t>	</a:t>
            </a:r>
            <a:r>
              <a:rPr lang="en-US" sz="2400" b="1" dirty="0" err="1"/>
              <a:t>ReplaceItem</a:t>
            </a:r>
            <a:r>
              <a:rPr lang="en-US" sz="2400" b="1" dirty="0"/>
              <a:t>(</a:t>
            </a:r>
            <a:r>
              <a:rPr lang="en-US" sz="2400" b="1" dirty="0" err="1"/>
              <a:t>StackType</a:t>
            </a:r>
            <a:r>
              <a:rPr lang="en-US" sz="2400" b="1" dirty="0"/>
              <a:t>&amp; stack, </a:t>
            </a:r>
            <a:r>
              <a:rPr lang="en-US" sz="2400" b="1" dirty="0" err="1"/>
              <a:t>ItemType</a:t>
            </a:r>
            <a:r>
              <a:rPr lang="en-US" sz="2400" b="1" dirty="0"/>
              <a:t> </a:t>
            </a:r>
            <a:r>
              <a:rPr lang="en-US" sz="2400" b="1" dirty="0" err="1"/>
              <a:t>oldItem</a:t>
            </a:r>
            <a:r>
              <a:rPr lang="en-US" sz="2400" b="1" dirty="0"/>
              <a:t>, 	</a:t>
            </a:r>
            <a:r>
              <a:rPr lang="en-US" sz="2400" b="1" dirty="0" err="1"/>
              <a:t>ItemType</a:t>
            </a:r>
            <a:r>
              <a:rPr lang="en-US" sz="2400" b="1" dirty="0"/>
              <a:t> </a:t>
            </a:r>
            <a:r>
              <a:rPr lang="en-US" sz="2400" b="1" dirty="0" err="1"/>
              <a:t>newItem</a:t>
            </a:r>
            <a:r>
              <a:rPr lang="en-US" sz="2400" b="1" dirty="0"/>
              <a:t>)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10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/>
              <a:t>	</a:t>
            </a:r>
            <a:r>
              <a:rPr lang="en-US" sz="2400" b="1" i="1" dirty="0">
                <a:solidFill>
                  <a:srgbClr val="FF9933"/>
                </a:solidFill>
              </a:rPr>
              <a:t>Function</a:t>
            </a:r>
            <a:r>
              <a:rPr lang="en-US" sz="2400" dirty="0">
                <a:solidFill>
                  <a:srgbClr val="FF9933"/>
                </a:solidFill>
              </a:rPr>
              <a:t>:</a:t>
            </a:r>
            <a:r>
              <a:rPr lang="en-US" sz="2400" dirty="0"/>
              <a:t>  Replaces all occurrences of </a:t>
            </a:r>
            <a:r>
              <a:rPr lang="en-US" sz="2400" dirty="0" err="1"/>
              <a:t>oldItem</a:t>
            </a:r>
            <a:r>
              <a:rPr lang="en-US" sz="2400" dirty="0"/>
              <a:t> with </a:t>
            </a:r>
            <a:r>
              <a:rPr lang="en-US" sz="2400" dirty="0" err="1"/>
              <a:t>newItem</a:t>
            </a:r>
            <a:r>
              <a:rPr lang="en-US" sz="2400" dirty="0"/>
              <a:t>.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/>
              <a:t>	</a:t>
            </a:r>
            <a:r>
              <a:rPr lang="en-US" sz="2400" b="1" i="1" dirty="0">
                <a:solidFill>
                  <a:srgbClr val="FF9933"/>
                </a:solidFill>
              </a:rPr>
              <a:t>Precondition</a:t>
            </a:r>
            <a:r>
              <a:rPr lang="en-US" sz="2400" dirty="0">
                <a:solidFill>
                  <a:srgbClr val="FF9933"/>
                </a:solidFill>
              </a:rPr>
              <a:t>:</a:t>
            </a:r>
            <a:r>
              <a:rPr lang="en-US" sz="2400" dirty="0"/>
              <a:t>  stack has been initialized.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/>
              <a:t>	</a:t>
            </a:r>
            <a:r>
              <a:rPr lang="en-US" sz="2400" b="1" i="1" dirty="0" err="1">
                <a:solidFill>
                  <a:srgbClr val="FF9933"/>
                </a:solidFill>
              </a:rPr>
              <a:t>Postconditions</a:t>
            </a:r>
            <a:r>
              <a:rPr lang="en-US" sz="2400" dirty="0">
                <a:solidFill>
                  <a:srgbClr val="FF9933"/>
                </a:solidFill>
              </a:rPr>
              <a:t>:</a:t>
            </a:r>
            <a:r>
              <a:rPr lang="en-US" sz="2400" dirty="0"/>
              <a:t>  Each occurrence of </a:t>
            </a:r>
            <a:r>
              <a:rPr lang="en-US" sz="2400" dirty="0" err="1"/>
              <a:t>oldItem</a:t>
            </a:r>
            <a:r>
              <a:rPr lang="en-US" sz="2400" dirty="0"/>
              <a:t> in stack has been replaced by </a:t>
            </a:r>
            <a:r>
              <a:rPr lang="en-US" sz="2400" dirty="0" err="1"/>
              <a:t>newItem</a:t>
            </a:r>
            <a:r>
              <a:rPr lang="en-US" sz="2400" dirty="0"/>
              <a:t>.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18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/>
              <a:t>	(You may use any of the member functions of the </a:t>
            </a:r>
            <a:r>
              <a:rPr lang="en-US" sz="2400" dirty="0" err="1"/>
              <a:t>StackType</a:t>
            </a:r>
            <a:r>
              <a:rPr lang="en-US" sz="2400" dirty="0"/>
              <a:t>, but you may not assume any knowledge of how the stack is implemented).</a:t>
            </a:r>
          </a:p>
        </p:txBody>
      </p:sp>
    </p:spTree>
    <p:extLst>
      <p:ext uri="{BB962C8B-B14F-4D97-AF65-F5344CB8AC3E}">
        <p14:creationId xmlns:p14="http://schemas.microsoft.com/office/powerpoint/2010/main" val="1693282891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idx="1"/>
          </p:nvPr>
        </p:nvSpPr>
        <p:spPr>
          <a:xfrm>
            <a:off x="304800" y="609600"/>
            <a:ext cx="4343400" cy="5486400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  <a:buFontTx/>
              <a:buNone/>
            </a:pPr>
            <a:r>
              <a:rPr lang="en-US" sz="1900" dirty="0"/>
              <a:t>	{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sz="1900" dirty="0"/>
              <a:t>	  </a:t>
            </a:r>
            <a:r>
              <a:rPr lang="en-US" sz="1900" dirty="0" err="1"/>
              <a:t>ItemType</a:t>
            </a:r>
            <a:r>
              <a:rPr lang="en-US" sz="1900" dirty="0"/>
              <a:t> item;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sz="1900" dirty="0"/>
              <a:t>	  </a:t>
            </a:r>
            <a:r>
              <a:rPr lang="en-US" sz="1900" dirty="0" err="1"/>
              <a:t>StackType</a:t>
            </a:r>
            <a:r>
              <a:rPr lang="en-US" sz="1900" dirty="0"/>
              <a:t> </a:t>
            </a:r>
            <a:r>
              <a:rPr lang="en-US" sz="1900" dirty="0" err="1"/>
              <a:t>tempStack</a:t>
            </a:r>
            <a:r>
              <a:rPr lang="en-US" sz="1900" dirty="0"/>
              <a:t>;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sz="1900" dirty="0"/>
              <a:t>	  while (!</a:t>
            </a:r>
            <a:r>
              <a:rPr lang="en-US" sz="1900" dirty="0" err="1"/>
              <a:t>Stack.IsEmpty</a:t>
            </a:r>
            <a:r>
              <a:rPr lang="en-US" sz="1900" dirty="0"/>
              <a:t>())  {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sz="1900" dirty="0"/>
              <a:t>		</a:t>
            </a:r>
            <a:r>
              <a:rPr lang="en-US" sz="1900" dirty="0" err="1"/>
              <a:t>Stack.Pop</a:t>
            </a:r>
            <a:r>
              <a:rPr lang="en-US" sz="1900" dirty="0"/>
              <a:t>(item);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sz="1900" dirty="0"/>
              <a:t>		if (item==</a:t>
            </a:r>
            <a:r>
              <a:rPr lang="en-US" sz="1900" dirty="0" err="1"/>
              <a:t>oldItem</a:t>
            </a:r>
            <a:r>
              <a:rPr lang="en-US" sz="1900" dirty="0"/>
              <a:t>)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sz="1900" dirty="0"/>
              <a:t>		   </a:t>
            </a:r>
            <a:r>
              <a:rPr lang="en-US" sz="1900" dirty="0" err="1"/>
              <a:t>tempStack.Push</a:t>
            </a:r>
            <a:r>
              <a:rPr lang="en-US" sz="1900" dirty="0"/>
              <a:t>(</a:t>
            </a:r>
            <a:r>
              <a:rPr lang="en-US" sz="1900" dirty="0" err="1"/>
              <a:t>newItem</a:t>
            </a:r>
            <a:r>
              <a:rPr lang="en-US" sz="1900" dirty="0"/>
              <a:t>);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sz="1900" dirty="0"/>
              <a:t>		else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sz="1900" dirty="0"/>
              <a:t>		   </a:t>
            </a:r>
            <a:r>
              <a:rPr lang="en-US" sz="1900" dirty="0" err="1"/>
              <a:t>tempStack.Push</a:t>
            </a:r>
            <a:r>
              <a:rPr lang="en-US" sz="1900" dirty="0"/>
              <a:t>(item);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sz="1900" dirty="0"/>
              <a:t>	  }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sz="1900" dirty="0"/>
              <a:t>	  while (!</a:t>
            </a:r>
            <a:r>
              <a:rPr lang="en-US" sz="1900" dirty="0" err="1"/>
              <a:t>tempStack.IsEmpty</a:t>
            </a:r>
            <a:r>
              <a:rPr lang="en-US" sz="1900" dirty="0"/>
              <a:t>()) {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sz="1900" dirty="0"/>
              <a:t>		</a:t>
            </a:r>
            <a:r>
              <a:rPr lang="en-US" sz="1900" dirty="0" err="1"/>
              <a:t>tempStack.Pop</a:t>
            </a:r>
            <a:r>
              <a:rPr lang="en-US" sz="1900" dirty="0"/>
              <a:t>(item);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sz="1900" dirty="0"/>
              <a:t>		</a:t>
            </a:r>
            <a:r>
              <a:rPr lang="en-US" sz="1900" dirty="0" err="1"/>
              <a:t>Stack.Push</a:t>
            </a:r>
            <a:r>
              <a:rPr lang="en-US" sz="1900" dirty="0"/>
              <a:t>(item);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sz="1900" dirty="0"/>
              <a:t>	  }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sz="1900" dirty="0"/>
              <a:t>	}</a:t>
            </a:r>
          </a:p>
        </p:txBody>
      </p:sp>
      <p:grpSp>
        <p:nvGrpSpPr>
          <p:cNvPr id="46083" name="Group 3"/>
          <p:cNvGrpSpPr>
            <a:grpSpLocks/>
          </p:cNvGrpSpPr>
          <p:nvPr/>
        </p:nvGrpSpPr>
        <p:grpSpPr bwMode="auto">
          <a:xfrm>
            <a:off x="5257800" y="914400"/>
            <a:ext cx="381000" cy="2489200"/>
            <a:chOff x="4368" y="880"/>
            <a:chExt cx="240" cy="1568"/>
          </a:xfrm>
        </p:grpSpPr>
        <p:sp>
          <p:nvSpPr>
            <p:cNvPr id="46084" name="Rectangle 4"/>
            <p:cNvSpPr>
              <a:spLocks noChangeArrowheads="1"/>
            </p:cNvSpPr>
            <p:nvPr/>
          </p:nvSpPr>
          <p:spPr bwMode="auto">
            <a:xfrm>
              <a:off x="4368" y="2134"/>
              <a:ext cx="240" cy="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rgbClr val="FF0000"/>
                </a:buClr>
                <a:buSzPct val="150000"/>
              </a:pPr>
              <a:r>
                <a:rPr lang="en-US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6085" name="Rectangle 5"/>
            <p:cNvSpPr>
              <a:spLocks noChangeArrowheads="1"/>
            </p:cNvSpPr>
            <p:nvPr/>
          </p:nvSpPr>
          <p:spPr bwMode="auto">
            <a:xfrm>
              <a:off x="4368" y="1821"/>
              <a:ext cx="240" cy="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rgbClr val="FF0000"/>
                </a:buClr>
                <a:buSzPct val="150000"/>
              </a:pPr>
              <a:r>
                <a:rPr lang="en-US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46086" name="Rectangle 6"/>
            <p:cNvSpPr>
              <a:spLocks noChangeArrowheads="1"/>
            </p:cNvSpPr>
            <p:nvPr/>
          </p:nvSpPr>
          <p:spPr bwMode="auto">
            <a:xfrm>
              <a:off x="4368" y="1507"/>
              <a:ext cx="240" cy="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rgbClr val="FF0000"/>
                </a:buClr>
                <a:buSzPct val="150000"/>
              </a:pPr>
              <a:r>
                <a:rPr lang="en-US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46087" name="Rectangle 7"/>
            <p:cNvSpPr>
              <a:spLocks noChangeArrowheads="1"/>
            </p:cNvSpPr>
            <p:nvPr/>
          </p:nvSpPr>
          <p:spPr bwMode="auto">
            <a:xfrm>
              <a:off x="4368" y="880"/>
              <a:ext cx="240" cy="6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rgbClr val="FF0000"/>
                </a:buClr>
                <a:buSzPct val="150000"/>
              </a:pP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6088" name="Line 8"/>
            <p:cNvSpPr>
              <a:spLocks noChangeShapeType="1"/>
            </p:cNvSpPr>
            <p:nvPr/>
          </p:nvSpPr>
          <p:spPr bwMode="auto">
            <a:xfrm>
              <a:off x="4368" y="880"/>
              <a:ext cx="240" cy="0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089" name="Line 9"/>
            <p:cNvSpPr>
              <a:spLocks noChangeShapeType="1"/>
            </p:cNvSpPr>
            <p:nvPr/>
          </p:nvSpPr>
          <p:spPr bwMode="auto">
            <a:xfrm>
              <a:off x="4368" y="1507"/>
              <a:ext cx="240" cy="0"/>
            </a:xfrm>
            <a:prstGeom prst="line">
              <a:avLst/>
            </a:prstGeom>
            <a:noFill/>
            <a:ln w="38100">
              <a:solidFill>
                <a:srgbClr val="FF99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090" name="Line 10"/>
            <p:cNvSpPr>
              <a:spLocks noChangeShapeType="1"/>
            </p:cNvSpPr>
            <p:nvPr/>
          </p:nvSpPr>
          <p:spPr bwMode="auto">
            <a:xfrm>
              <a:off x="4368" y="1821"/>
              <a:ext cx="240" cy="0"/>
            </a:xfrm>
            <a:prstGeom prst="line">
              <a:avLst/>
            </a:prstGeom>
            <a:noFill/>
            <a:ln w="38100">
              <a:solidFill>
                <a:srgbClr val="FF99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091" name="Line 11"/>
            <p:cNvSpPr>
              <a:spLocks noChangeShapeType="1"/>
            </p:cNvSpPr>
            <p:nvPr/>
          </p:nvSpPr>
          <p:spPr bwMode="auto">
            <a:xfrm>
              <a:off x="4368" y="2134"/>
              <a:ext cx="240" cy="0"/>
            </a:xfrm>
            <a:prstGeom prst="line">
              <a:avLst/>
            </a:prstGeom>
            <a:noFill/>
            <a:ln w="38100">
              <a:solidFill>
                <a:srgbClr val="FF99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092" name="Line 12"/>
            <p:cNvSpPr>
              <a:spLocks noChangeShapeType="1"/>
            </p:cNvSpPr>
            <p:nvPr/>
          </p:nvSpPr>
          <p:spPr bwMode="auto">
            <a:xfrm>
              <a:off x="4368" y="2448"/>
              <a:ext cx="240" cy="0"/>
            </a:xfrm>
            <a:prstGeom prst="line">
              <a:avLst/>
            </a:prstGeom>
            <a:noFill/>
            <a:ln w="38100">
              <a:solidFill>
                <a:srgbClr val="FF99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093" name="Line 13"/>
            <p:cNvSpPr>
              <a:spLocks noChangeShapeType="1"/>
            </p:cNvSpPr>
            <p:nvPr/>
          </p:nvSpPr>
          <p:spPr bwMode="auto">
            <a:xfrm>
              <a:off x="4368" y="880"/>
              <a:ext cx="0" cy="1568"/>
            </a:xfrm>
            <a:prstGeom prst="line">
              <a:avLst/>
            </a:prstGeom>
            <a:noFill/>
            <a:ln w="38100">
              <a:solidFill>
                <a:srgbClr val="FF99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094" name="Line 14"/>
            <p:cNvSpPr>
              <a:spLocks noChangeShapeType="1"/>
            </p:cNvSpPr>
            <p:nvPr/>
          </p:nvSpPr>
          <p:spPr bwMode="auto">
            <a:xfrm>
              <a:off x="4608" y="880"/>
              <a:ext cx="0" cy="1568"/>
            </a:xfrm>
            <a:prstGeom prst="line">
              <a:avLst/>
            </a:prstGeom>
            <a:noFill/>
            <a:ln w="38100">
              <a:solidFill>
                <a:srgbClr val="FF99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6095" name="Group 15"/>
          <p:cNvGrpSpPr>
            <a:grpSpLocks/>
          </p:cNvGrpSpPr>
          <p:nvPr/>
        </p:nvGrpSpPr>
        <p:grpSpPr bwMode="auto">
          <a:xfrm>
            <a:off x="7848600" y="914400"/>
            <a:ext cx="381000" cy="2489200"/>
            <a:chOff x="5040" y="672"/>
            <a:chExt cx="240" cy="1568"/>
          </a:xfrm>
        </p:grpSpPr>
        <p:sp>
          <p:nvSpPr>
            <p:cNvPr id="46096" name="Rectangle 16"/>
            <p:cNvSpPr>
              <a:spLocks noChangeArrowheads="1"/>
            </p:cNvSpPr>
            <p:nvPr/>
          </p:nvSpPr>
          <p:spPr bwMode="auto">
            <a:xfrm>
              <a:off x="5040" y="1926"/>
              <a:ext cx="240" cy="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rgbClr val="FF0000"/>
                </a:buClr>
                <a:buSzPct val="150000"/>
              </a:pPr>
              <a:r>
                <a:rPr lang="en-US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46097" name="Rectangle 17"/>
            <p:cNvSpPr>
              <a:spLocks noChangeArrowheads="1"/>
            </p:cNvSpPr>
            <p:nvPr/>
          </p:nvSpPr>
          <p:spPr bwMode="auto">
            <a:xfrm>
              <a:off x="5040" y="1613"/>
              <a:ext cx="240" cy="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rgbClr val="FF0000"/>
                </a:buClr>
                <a:buSzPct val="150000"/>
              </a:pPr>
              <a:r>
                <a:rPr lang="en-US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46098" name="Rectangle 18"/>
            <p:cNvSpPr>
              <a:spLocks noChangeArrowheads="1"/>
            </p:cNvSpPr>
            <p:nvPr/>
          </p:nvSpPr>
          <p:spPr bwMode="auto">
            <a:xfrm>
              <a:off x="5040" y="1299"/>
              <a:ext cx="240" cy="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rgbClr val="FF0000"/>
                </a:buClr>
                <a:buSzPct val="150000"/>
              </a:pPr>
              <a:r>
                <a:rPr lang="en-US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6099" name="Rectangle 19"/>
            <p:cNvSpPr>
              <a:spLocks noChangeArrowheads="1"/>
            </p:cNvSpPr>
            <p:nvPr/>
          </p:nvSpPr>
          <p:spPr bwMode="auto">
            <a:xfrm>
              <a:off x="5040" y="672"/>
              <a:ext cx="240" cy="6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rgbClr val="FF0000"/>
                </a:buClr>
                <a:buSzPct val="150000"/>
              </a:pP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6100" name="Line 20"/>
            <p:cNvSpPr>
              <a:spLocks noChangeShapeType="1"/>
            </p:cNvSpPr>
            <p:nvPr/>
          </p:nvSpPr>
          <p:spPr bwMode="auto">
            <a:xfrm>
              <a:off x="5040" y="672"/>
              <a:ext cx="240" cy="0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101" name="Line 21"/>
            <p:cNvSpPr>
              <a:spLocks noChangeShapeType="1"/>
            </p:cNvSpPr>
            <p:nvPr/>
          </p:nvSpPr>
          <p:spPr bwMode="auto">
            <a:xfrm>
              <a:off x="5040" y="1299"/>
              <a:ext cx="240" cy="0"/>
            </a:xfrm>
            <a:prstGeom prst="line">
              <a:avLst/>
            </a:prstGeom>
            <a:noFill/>
            <a:ln w="38100">
              <a:solidFill>
                <a:srgbClr val="FF99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102" name="Line 22"/>
            <p:cNvSpPr>
              <a:spLocks noChangeShapeType="1"/>
            </p:cNvSpPr>
            <p:nvPr/>
          </p:nvSpPr>
          <p:spPr bwMode="auto">
            <a:xfrm>
              <a:off x="5040" y="1613"/>
              <a:ext cx="240" cy="0"/>
            </a:xfrm>
            <a:prstGeom prst="line">
              <a:avLst/>
            </a:prstGeom>
            <a:noFill/>
            <a:ln w="38100">
              <a:solidFill>
                <a:srgbClr val="FF99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103" name="Line 23"/>
            <p:cNvSpPr>
              <a:spLocks noChangeShapeType="1"/>
            </p:cNvSpPr>
            <p:nvPr/>
          </p:nvSpPr>
          <p:spPr bwMode="auto">
            <a:xfrm>
              <a:off x="5040" y="1926"/>
              <a:ext cx="240" cy="0"/>
            </a:xfrm>
            <a:prstGeom prst="line">
              <a:avLst/>
            </a:prstGeom>
            <a:noFill/>
            <a:ln w="38100">
              <a:solidFill>
                <a:srgbClr val="FF99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104" name="Line 24"/>
            <p:cNvSpPr>
              <a:spLocks noChangeShapeType="1"/>
            </p:cNvSpPr>
            <p:nvPr/>
          </p:nvSpPr>
          <p:spPr bwMode="auto">
            <a:xfrm>
              <a:off x="5040" y="2240"/>
              <a:ext cx="240" cy="0"/>
            </a:xfrm>
            <a:prstGeom prst="line">
              <a:avLst/>
            </a:prstGeom>
            <a:noFill/>
            <a:ln w="38100">
              <a:solidFill>
                <a:srgbClr val="FF99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105" name="Line 25"/>
            <p:cNvSpPr>
              <a:spLocks noChangeShapeType="1"/>
            </p:cNvSpPr>
            <p:nvPr/>
          </p:nvSpPr>
          <p:spPr bwMode="auto">
            <a:xfrm>
              <a:off x="5040" y="672"/>
              <a:ext cx="0" cy="1568"/>
            </a:xfrm>
            <a:prstGeom prst="line">
              <a:avLst/>
            </a:prstGeom>
            <a:noFill/>
            <a:ln w="38100">
              <a:solidFill>
                <a:srgbClr val="FF99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106" name="Line 26"/>
            <p:cNvSpPr>
              <a:spLocks noChangeShapeType="1"/>
            </p:cNvSpPr>
            <p:nvPr/>
          </p:nvSpPr>
          <p:spPr bwMode="auto">
            <a:xfrm>
              <a:off x="5280" y="672"/>
              <a:ext cx="0" cy="1568"/>
            </a:xfrm>
            <a:prstGeom prst="line">
              <a:avLst/>
            </a:prstGeom>
            <a:noFill/>
            <a:ln w="38100">
              <a:solidFill>
                <a:srgbClr val="FF99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6107" name="Group 27"/>
          <p:cNvGrpSpPr>
            <a:grpSpLocks/>
          </p:cNvGrpSpPr>
          <p:nvPr/>
        </p:nvGrpSpPr>
        <p:grpSpPr bwMode="auto">
          <a:xfrm>
            <a:off x="6629400" y="3886200"/>
            <a:ext cx="381000" cy="2489200"/>
            <a:chOff x="4512" y="2256"/>
            <a:chExt cx="240" cy="1568"/>
          </a:xfrm>
        </p:grpSpPr>
        <p:sp>
          <p:nvSpPr>
            <p:cNvPr id="46108" name="Rectangle 28"/>
            <p:cNvSpPr>
              <a:spLocks noChangeArrowheads="1"/>
            </p:cNvSpPr>
            <p:nvPr/>
          </p:nvSpPr>
          <p:spPr bwMode="auto">
            <a:xfrm>
              <a:off x="4512" y="3510"/>
              <a:ext cx="240" cy="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rgbClr val="FF0000"/>
                </a:buClr>
                <a:buSzPct val="150000"/>
              </a:pPr>
              <a:r>
                <a:rPr lang="en-US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46109" name="Rectangle 29"/>
            <p:cNvSpPr>
              <a:spLocks noChangeArrowheads="1"/>
            </p:cNvSpPr>
            <p:nvPr/>
          </p:nvSpPr>
          <p:spPr bwMode="auto">
            <a:xfrm>
              <a:off x="4512" y="3197"/>
              <a:ext cx="240" cy="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rgbClr val="FF0000"/>
                </a:buClr>
                <a:buSzPct val="150000"/>
              </a:pPr>
              <a:r>
                <a:rPr lang="en-US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46110" name="Rectangle 30"/>
            <p:cNvSpPr>
              <a:spLocks noChangeArrowheads="1"/>
            </p:cNvSpPr>
            <p:nvPr/>
          </p:nvSpPr>
          <p:spPr bwMode="auto">
            <a:xfrm>
              <a:off x="4512" y="2883"/>
              <a:ext cx="240" cy="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rgbClr val="FF0000"/>
                </a:buClr>
                <a:buSzPct val="150000"/>
              </a:pPr>
              <a:r>
                <a:rPr lang="en-US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46111" name="Rectangle 31"/>
            <p:cNvSpPr>
              <a:spLocks noChangeArrowheads="1"/>
            </p:cNvSpPr>
            <p:nvPr/>
          </p:nvSpPr>
          <p:spPr bwMode="auto">
            <a:xfrm>
              <a:off x="4512" y="2256"/>
              <a:ext cx="240" cy="6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rgbClr val="FF0000"/>
                </a:buClr>
                <a:buSzPct val="150000"/>
              </a:pP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6112" name="Line 32"/>
            <p:cNvSpPr>
              <a:spLocks noChangeShapeType="1"/>
            </p:cNvSpPr>
            <p:nvPr/>
          </p:nvSpPr>
          <p:spPr bwMode="auto">
            <a:xfrm>
              <a:off x="4512" y="2256"/>
              <a:ext cx="240" cy="0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113" name="Line 33"/>
            <p:cNvSpPr>
              <a:spLocks noChangeShapeType="1"/>
            </p:cNvSpPr>
            <p:nvPr/>
          </p:nvSpPr>
          <p:spPr bwMode="auto">
            <a:xfrm>
              <a:off x="4512" y="2883"/>
              <a:ext cx="240" cy="0"/>
            </a:xfrm>
            <a:prstGeom prst="line">
              <a:avLst/>
            </a:prstGeom>
            <a:noFill/>
            <a:ln w="38100">
              <a:solidFill>
                <a:srgbClr val="FF99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114" name="Line 34"/>
            <p:cNvSpPr>
              <a:spLocks noChangeShapeType="1"/>
            </p:cNvSpPr>
            <p:nvPr/>
          </p:nvSpPr>
          <p:spPr bwMode="auto">
            <a:xfrm>
              <a:off x="4512" y="3197"/>
              <a:ext cx="240" cy="0"/>
            </a:xfrm>
            <a:prstGeom prst="line">
              <a:avLst/>
            </a:prstGeom>
            <a:noFill/>
            <a:ln w="38100">
              <a:solidFill>
                <a:srgbClr val="FF99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115" name="Line 35"/>
            <p:cNvSpPr>
              <a:spLocks noChangeShapeType="1"/>
            </p:cNvSpPr>
            <p:nvPr/>
          </p:nvSpPr>
          <p:spPr bwMode="auto">
            <a:xfrm>
              <a:off x="4512" y="3510"/>
              <a:ext cx="240" cy="0"/>
            </a:xfrm>
            <a:prstGeom prst="line">
              <a:avLst/>
            </a:prstGeom>
            <a:noFill/>
            <a:ln w="38100">
              <a:solidFill>
                <a:srgbClr val="FF99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116" name="Line 36"/>
            <p:cNvSpPr>
              <a:spLocks noChangeShapeType="1"/>
            </p:cNvSpPr>
            <p:nvPr/>
          </p:nvSpPr>
          <p:spPr bwMode="auto">
            <a:xfrm>
              <a:off x="4512" y="3824"/>
              <a:ext cx="240" cy="0"/>
            </a:xfrm>
            <a:prstGeom prst="line">
              <a:avLst/>
            </a:prstGeom>
            <a:noFill/>
            <a:ln w="38100">
              <a:solidFill>
                <a:srgbClr val="FF99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117" name="Line 37"/>
            <p:cNvSpPr>
              <a:spLocks noChangeShapeType="1"/>
            </p:cNvSpPr>
            <p:nvPr/>
          </p:nvSpPr>
          <p:spPr bwMode="auto">
            <a:xfrm>
              <a:off x="4512" y="2256"/>
              <a:ext cx="0" cy="1568"/>
            </a:xfrm>
            <a:prstGeom prst="line">
              <a:avLst/>
            </a:prstGeom>
            <a:noFill/>
            <a:ln w="38100">
              <a:solidFill>
                <a:srgbClr val="FF99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118" name="Line 38"/>
            <p:cNvSpPr>
              <a:spLocks noChangeShapeType="1"/>
            </p:cNvSpPr>
            <p:nvPr/>
          </p:nvSpPr>
          <p:spPr bwMode="auto">
            <a:xfrm>
              <a:off x="4752" y="2256"/>
              <a:ext cx="0" cy="1568"/>
            </a:xfrm>
            <a:prstGeom prst="line">
              <a:avLst/>
            </a:prstGeom>
            <a:noFill/>
            <a:ln w="38100">
              <a:solidFill>
                <a:srgbClr val="FF99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6119" name="Text Box 39"/>
          <p:cNvSpPr txBox="1">
            <a:spLocks noChangeArrowheads="1"/>
          </p:cNvSpPr>
          <p:nvPr/>
        </p:nvSpPr>
        <p:spPr bwMode="auto">
          <a:xfrm>
            <a:off x="4533900" y="560506"/>
            <a:ext cx="1676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  <a:latin typeface="Arial" charset="0"/>
              </a:rPr>
              <a:t>Stack</a:t>
            </a:r>
          </a:p>
        </p:txBody>
      </p:sp>
      <p:sp>
        <p:nvSpPr>
          <p:cNvPr id="46120" name="Text Box 40"/>
          <p:cNvSpPr txBox="1">
            <a:spLocks noChangeArrowheads="1"/>
          </p:cNvSpPr>
          <p:nvPr/>
        </p:nvSpPr>
        <p:spPr bwMode="auto">
          <a:xfrm>
            <a:off x="6019800" y="3276600"/>
            <a:ext cx="1676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FF0000"/>
                </a:solidFill>
                <a:latin typeface="Arial" charset="0"/>
              </a:rPr>
              <a:t>Stack</a:t>
            </a:r>
          </a:p>
        </p:txBody>
      </p:sp>
      <p:sp>
        <p:nvSpPr>
          <p:cNvPr id="46121" name="Text Box 41"/>
          <p:cNvSpPr txBox="1">
            <a:spLocks noChangeArrowheads="1"/>
          </p:cNvSpPr>
          <p:nvPr/>
        </p:nvSpPr>
        <p:spPr bwMode="auto">
          <a:xfrm>
            <a:off x="7010400" y="560506"/>
            <a:ext cx="1676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 err="1">
                <a:solidFill>
                  <a:srgbClr val="FF0000"/>
                </a:solidFill>
                <a:latin typeface="Arial" charset="0"/>
              </a:rPr>
              <a:t>tempStack</a:t>
            </a:r>
            <a:endParaRPr lang="en-US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46122" name="Line 42"/>
          <p:cNvSpPr>
            <a:spLocks noChangeShapeType="1"/>
          </p:cNvSpPr>
          <p:nvPr/>
        </p:nvSpPr>
        <p:spPr bwMode="auto">
          <a:xfrm>
            <a:off x="5486400" y="3581400"/>
            <a:ext cx="914400" cy="914400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6123" name="Text Box 43"/>
          <p:cNvSpPr txBox="1">
            <a:spLocks noChangeArrowheads="1"/>
          </p:cNvSpPr>
          <p:nvPr/>
        </p:nvSpPr>
        <p:spPr bwMode="auto">
          <a:xfrm>
            <a:off x="4038600" y="5410200"/>
            <a:ext cx="2057400" cy="838200"/>
          </a:xfrm>
          <a:prstGeom prst="rect">
            <a:avLst/>
          </a:prstGeom>
          <a:solidFill>
            <a:srgbClr val="00CCFF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200">
                <a:latin typeface="Arial" charset="0"/>
              </a:rPr>
              <a:t>oldItem = 2</a:t>
            </a:r>
          </a:p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200">
                <a:latin typeface="Arial" charset="0"/>
              </a:rPr>
              <a:t>newItem = 5</a:t>
            </a:r>
          </a:p>
        </p:txBody>
      </p:sp>
    </p:spTree>
    <p:extLst>
      <p:ext uri="{BB962C8B-B14F-4D97-AF65-F5344CB8AC3E}">
        <p14:creationId xmlns:p14="http://schemas.microsoft.com/office/powerpoint/2010/main" val="2193155967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990600"/>
            <a:ext cx="7772400" cy="1143000"/>
          </a:xfrm>
        </p:spPr>
        <p:txBody>
          <a:bodyPr/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2438400"/>
            <a:ext cx="7772400" cy="2057400"/>
          </a:xfrm>
        </p:spPr>
        <p:txBody>
          <a:bodyPr/>
          <a:lstStyle/>
          <a:p>
            <a:r>
              <a:rPr lang="en-US" dirty="0">
                <a:cs typeface="Times New Roman" charset="0"/>
              </a:rPr>
              <a:t>1, 3-7, 14,</a:t>
            </a:r>
            <a:r>
              <a:rPr lang="en-US" dirty="0">
                <a:cs typeface="Courier New" pitchFamily="49" charset="0"/>
              </a:rPr>
              <a:t> 12, 15, 18, 19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905149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212" name="Picture 12" descr="Fig03-0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96"/>
          <a:stretch/>
        </p:blipFill>
        <p:spPr bwMode="auto">
          <a:xfrm>
            <a:off x="971600" y="1916832"/>
            <a:ext cx="707132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755576" y="836712"/>
            <a:ext cx="50722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itchFamily="34" charset="0"/>
              </a:rPr>
              <a:t>Stack Linked List Implementation</a:t>
            </a:r>
            <a:endParaRPr lang="en-US" sz="2400" b="1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2723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236" name="Picture 12" descr="Fig03-0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58" b="-1473"/>
          <a:stretch/>
        </p:blipFill>
        <p:spPr bwMode="auto">
          <a:xfrm>
            <a:off x="1043608" y="1268760"/>
            <a:ext cx="7223720" cy="391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54485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260" name="Picture 12" descr="Fig03-0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63"/>
          <a:stretch/>
        </p:blipFill>
        <p:spPr bwMode="auto">
          <a:xfrm>
            <a:off x="1447800" y="411162"/>
            <a:ext cx="6770712" cy="612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53126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117" name="Picture 13" descr="Fig03-0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53" t="4014" r="5093"/>
          <a:stretch/>
        </p:blipFill>
        <p:spPr bwMode="auto">
          <a:xfrm>
            <a:off x="1547665" y="2348880"/>
            <a:ext cx="5325270" cy="265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473976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675" name="Picture 11" descr="Alg03-0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97"/>
          <a:stretch/>
        </p:blipFill>
        <p:spPr bwMode="auto">
          <a:xfrm>
            <a:off x="971600" y="1052736"/>
            <a:ext cx="7007696" cy="404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16210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699" name="Picture 11" descr="Fig03-0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37"/>
          <a:stretch/>
        </p:blipFill>
        <p:spPr bwMode="auto">
          <a:xfrm>
            <a:off x="899592" y="1124744"/>
            <a:ext cx="7079704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32450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723" name="Picture 11" descr="Alg03-0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89"/>
          <a:stretch/>
        </p:blipFill>
        <p:spPr bwMode="auto">
          <a:xfrm>
            <a:off x="1115616" y="1052736"/>
            <a:ext cx="6909842" cy="420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93375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747" name="Picture 11" descr="Fig03-1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251"/>
          <a:stretch/>
        </p:blipFill>
        <p:spPr bwMode="auto">
          <a:xfrm>
            <a:off x="971600" y="980728"/>
            <a:ext cx="7147520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2792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1" name="Picture 11" descr="Alg03-0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75"/>
          <a:stretch/>
        </p:blipFill>
        <p:spPr bwMode="auto">
          <a:xfrm>
            <a:off x="1115616" y="764704"/>
            <a:ext cx="6859488" cy="533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50627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795" name="Picture 11" descr="Alg03-04"/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01" t="3027"/>
          <a:stretch/>
        </p:blipFill>
        <p:spPr bwMode="auto">
          <a:xfrm>
            <a:off x="1115616" y="764704"/>
            <a:ext cx="6832501" cy="526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99554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819" name="Picture 11" descr="Alg03-0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78"/>
          <a:stretch/>
        </p:blipFill>
        <p:spPr bwMode="auto">
          <a:xfrm>
            <a:off x="971600" y="1124744"/>
            <a:ext cx="6842026" cy="422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65037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843" name="Picture 11" descr="Alg03-0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b="8669"/>
          <a:stretch/>
        </p:blipFill>
        <p:spPr bwMode="auto">
          <a:xfrm>
            <a:off x="1187624" y="1052736"/>
            <a:ext cx="6828309" cy="43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6720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867" name="Picture 11" descr="Alg03-0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59"/>
          <a:stretch/>
        </p:blipFill>
        <p:spPr bwMode="auto">
          <a:xfrm>
            <a:off x="1331640" y="1268760"/>
            <a:ext cx="6849963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53699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891" name="Picture 11" descr="Alg03-08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31" b="14952"/>
          <a:stretch/>
        </p:blipFill>
        <p:spPr bwMode="auto">
          <a:xfrm>
            <a:off x="1080266" y="934588"/>
            <a:ext cx="700769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" descr="Alg03-08b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23" t="21743"/>
          <a:stretch/>
        </p:blipFill>
        <p:spPr bwMode="auto">
          <a:xfrm>
            <a:off x="1073639" y="3526876"/>
            <a:ext cx="7014323" cy="230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13896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140" name="Picture 12" descr="Fig03-0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45" t="6502" r="6181"/>
          <a:stretch/>
        </p:blipFill>
        <p:spPr bwMode="auto">
          <a:xfrm>
            <a:off x="683568" y="1772816"/>
            <a:ext cx="6696744" cy="310661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31382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371" name="Text Box 3"/>
          <p:cNvSpPr txBox="1">
            <a:spLocks noChangeArrowheads="1"/>
          </p:cNvSpPr>
          <p:nvPr/>
        </p:nvSpPr>
        <p:spPr bwMode="auto">
          <a:xfrm>
            <a:off x="179512" y="918590"/>
            <a:ext cx="621195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600" dirty="0" smtClean="0">
                <a:latin typeface="Arial" pitchFamily="34" charset="0"/>
              </a:rPr>
              <a:t>C </a:t>
            </a:r>
            <a:r>
              <a:rPr lang="en-US" sz="3600" dirty="0">
                <a:latin typeface="Arial" pitchFamily="34" charset="0"/>
              </a:rPr>
              <a:t>Language Implementations</a:t>
            </a:r>
          </a:p>
        </p:txBody>
      </p:sp>
      <p:sp>
        <p:nvSpPr>
          <p:cNvPr id="570373" name="Text Box 5"/>
          <p:cNvSpPr txBox="1">
            <a:spLocks noChangeArrowheads="1"/>
          </p:cNvSpPr>
          <p:nvPr/>
        </p:nvSpPr>
        <p:spPr bwMode="auto">
          <a:xfrm>
            <a:off x="8229600" y="64008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1800"/>
          </a:p>
        </p:txBody>
      </p:sp>
      <p:sp>
        <p:nvSpPr>
          <p:cNvPr id="570376" name="Rectangle 8"/>
          <p:cNvSpPr>
            <a:spLocks noChangeArrowheads="1"/>
          </p:cNvSpPr>
          <p:nvPr/>
        </p:nvSpPr>
        <p:spPr bwMode="auto">
          <a:xfrm>
            <a:off x="467544" y="2132856"/>
            <a:ext cx="8534400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800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This section presents a simple non-ADT implementation of a stack. We develop a simple program that inserts random characters into the stack and then prints them.</a:t>
            </a:r>
          </a:p>
        </p:txBody>
      </p:sp>
    </p:spTree>
    <p:extLst>
      <p:ext uri="{BB962C8B-B14F-4D97-AF65-F5344CB8AC3E}">
        <p14:creationId xmlns:p14="http://schemas.microsoft.com/office/powerpoint/2010/main" val="146286998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939" name="Picture 11" descr="Fig03-1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750" r="12201"/>
          <a:stretch/>
        </p:blipFill>
        <p:spPr bwMode="auto">
          <a:xfrm>
            <a:off x="827584" y="908720"/>
            <a:ext cx="7003504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03148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963" name="Picture 11" descr="Pro03-0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00"/>
          <a:stretch/>
        </p:blipFill>
        <p:spPr bwMode="auto">
          <a:xfrm>
            <a:off x="899592" y="549275"/>
            <a:ext cx="7272808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48255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987" name="Picture 11" descr="Pro03-0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64"/>
          <a:stretch/>
        </p:blipFill>
        <p:spPr bwMode="auto">
          <a:xfrm>
            <a:off x="1835696" y="391003"/>
            <a:ext cx="5992143" cy="61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6620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1" name="Picture 11" descr="Pro03-0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48" t="5078" b="48489"/>
          <a:stretch>
            <a:fillRect/>
          </a:stretch>
        </p:blipFill>
        <p:spPr bwMode="auto">
          <a:xfrm>
            <a:off x="2044866" y="284176"/>
            <a:ext cx="66294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12" name="Picture 12" descr="Pro03-0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2" r="64626" b="96387"/>
          <a:stretch/>
        </p:blipFill>
        <p:spPr bwMode="auto">
          <a:xfrm>
            <a:off x="251520" y="908720"/>
            <a:ext cx="1436712" cy="37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14" name="Picture 14" descr="Pro03-0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48" t="51511"/>
          <a:stretch>
            <a:fillRect/>
          </a:stretch>
        </p:blipFill>
        <p:spPr bwMode="auto">
          <a:xfrm>
            <a:off x="2044866" y="3027376"/>
            <a:ext cx="6629400" cy="332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53094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035" name="Picture 11" descr="Pro03-04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878" b="12279"/>
          <a:stretch/>
        </p:blipFill>
        <p:spPr bwMode="auto">
          <a:xfrm>
            <a:off x="1259632" y="800244"/>
            <a:ext cx="6207968" cy="250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36" name="Picture 12" descr="Pro03-04b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743" t="12984"/>
          <a:stretch/>
        </p:blipFill>
        <p:spPr bwMode="auto">
          <a:xfrm>
            <a:off x="1259632" y="3305607"/>
            <a:ext cx="6207968" cy="293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684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083" name="Picture 11" descr="Pro03-0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459"/>
          <a:stretch/>
        </p:blipFill>
        <p:spPr bwMode="auto">
          <a:xfrm>
            <a:off x="1691680" y="392508"/>
            <a:ext cx="6425654" cy="596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21697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107" name="Picture 11" descr="Fig03-1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094"/>
          <a:stretch/>
        </p:blipFill>
        <p:spPr bwMode="auto">
          <a:xfrm>
            <a:off x="1331640" y="761999"/>
            <a:ext cx="7507560" cy="565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07504" y="2763124"/>
            <a:ext cx="236494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600" dirty="0" smtClean="0">
                <a:latin typeface="Arial" pitchFamily="34" charset="0"/>
              </a:rPr>
              <a:t>Stack </a:t>
            </a:r>
            <a:r>
              <a:rPr lang="en-US" sz="3600" dirty="0">
                <a:latin typeface="Arial" pitchFamily="34" charset="0"/>
              </a:rPr>
              <a:t>ADT</a:t>
            </a:r>
          </a:p>
        </p:txBody>
      </p:sp>
    </p:spTree>
    <p:extLst>
      <p:ext uri="{BB962C8B-B14F-4D97-AF65-F5344CB8AC3E}">
        <p14:creationId xmlns:p14="http://schemas.microsoft.com/office/powerpoint/2010/main" val="333884381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131" name="Picture 11" descr="Pro03-0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52"/>
          <a:stretch/>
        </p:blipFill>
        <p:spPr bwMode="auto">
          <a:xfrm>
            <a:off x="1907704" y="990600"/>
            <a:ext cx="6883871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74754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155" name="Picture 11" descr="Pro03-0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23"/>
          <a:stretch/>
        </p:blipFill>
        <p:spPr bwMode="auto">
          <a:xfrm>
            <a:off x="1835696" y="685800"/>
            <a:ext cx="6870154" cy="539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49196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164" name="Picture 12" descr="Fig03-0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70" t="2214" r="6120"/>
          <a:stretch/>
        </p:blipFill>
        <p:spPr bwMode="auto">
          <a:xfrm>
            <a:off x="611560" y="1340768"/>
            <a:ext cx="6768752" cy="318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3996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179" name="Picture 11" descr="Pro03-08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95" b="7585"/>
          <a:stretch/>
        </p:blipFill>
        <p:spPr bwMode="auto">
          <a:xfrm>
            <a:off x="683568" y="620687"/>
            <a:ext cx="6821624" cy="329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9180" name="Picture 12" descr="Pro03-08b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00" t="14872"/>
          <a:stretch/>
        </p:blipFill>
        <p:spPr bwMode="auto">
          <a:xfrm>
            <a:off x="664432" y="3920178"/>
            <a:ext cx="6840760" cy="272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7649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227" name="Picture 11" descr="Pro03-09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5"/>
          <a:stretch/>
        </p:blipFill>
        <p:spPr bwMode="auto">
          <a:xfrm>
            <a:off x="899591" y="1196752"/>
            <a:ext cx="7371003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55010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275" name="Picture 11" descr="Pro03-10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00"/>
          <a:stretch/>
        </p:blipFill>
        <p:spPr bwMode="auto">
          <a:xfrm>
            <a:off x="611560" y="980728"/>
            <a:ext cx="8230773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3726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299" name="Picture 11" descr="Pro03-1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13"/>
          <a:stretch/>
        </p:blipFill>
        <p:spPr bwMode="auto">
          <a:xfrm>
            <a:off x="539552" y="692696"/>
            <a:ext cx="8101706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68102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323" name="Picture 11" descr="Pro03-12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472" b="16249"/>
          <a:stretch/>
        </p:blipFill>
        <p:spPr bwMode="auto">
          <a:xfrm>
            <a:off x="1465238" y="404664"/>
            <a:ext cx="5087962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5324" name="Picture 12" descr="Pro03-12b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51" t="6786" b="62193"/>
          <a:stretch>
            <a:fillRect/>
          </a:stretch>
        </p:blipFill>
        <p:spPr bwMode="auto">
          <a:xfrm>
            <a:off x="1465238" y="1420664"/>
            <a:ext cx="5087962" cy="207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5325" name="Picture 13" descr="Pro03-12b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57" t="37807" r="6325"/>
          <a:stretch/>
        </p:blipFill>
        <p:spPr bwMode="auto">
          <a:xfrm>
            <a:off x="1447799" y="3493939"/>
            <a:ext cx="5105401" cy="310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36208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371" name="Picture 11" descr="Pro03-1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45"/>
          <a:stretch/>
        </p:blipFill>
        <p:spPr bwMode="auto">
          <a:xfrm>
            <a:off x="467543" y="764704"/>
            <a:ext cx="7795403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6855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395" name="Picture 11" descr="Pro03-1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67"/>
          <a:stretch/>
        </p:blipFill>
        <p:spPr bwMode="auto">
          <a:xfrm>
            <a:off x="1475656" y="182255"/>
            <a:ext cx="6613570" cy="667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7947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64674" y="3167390"/>
            <a:ext cx="40146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800" b="1" dirty="0" smtClean="0">
                <a:solidFill>
                  <a:prstClr val="black"/>
                </a:solidFill>
                <a:latin typeface="Cambria" panose="02040503050406030204" pitchFamily="18" charset="0"/>
              </a:rPr>
              <a:t>End of Session – </a:t>
            </a:r>
            <a:r>
              <a:rPr lang="en-US" sz="2800" b="1" dirty="0">
                <a:solidFill>
                  <a:prstClr val="black"/>
                </a:solidFill>
                <a:latin typeface="Cambria" panose="02040503050406030204" pitchFamily="18" charset="0"/>
              </a:rPr>
              <a:t>6</a:t>
            </a:r>
            <a:endParaRPr lang="en-US" sz="2800" b="1" dirty="0" smtClean="0">
              <a:solidFill>
                <a:prstClr val="black"/>
              </a:solidFill>
              <a:latin typeface="Cambria" panose="02040503050406030204" pitchFamily="18" charset="0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800" b="1" dirty="0" smtClean="0">
                <a:solidFill>
                  <a:prstClr val="black"/>
                </a:solidFill>
                <a:latin typeface="Cambria" panose="02040503050406030204" pitchFamily="18" charset="0"/>
              </a:rPr>
              <a:t>Thank You…</a:t>
            </a:r>
            <a:endParaRPr lang="en-US" sz="2800" b="1" dirty="0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30807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188" name="Picture 12" descr="Fig03-0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762"/>
          <a:stretch/>
        </p:blipFill>
        <p:spPr bwMode="auto">
          <a:xfrm>
            <a:off x="2123728" y="228600"/>
            <a:ext cx="5648672" cy="610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4369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76701"/>
            <a:ext cx="7772400" cy="685800"/>
          </a:xfrm>
        </p:spPr>
        <p:txBody>
          <a:bodyPr>
            <a:normAutofit/>
          </a:bodyPr>
          <a:lstStyle/>
          <a:p>
            <a:r>
              <a:rPr lang="en-US">
                <a:ea typeface="MS Mincho" charset="-128"/>
              </a:rPr>
              <a:t>Stack Implementation</a:t>
            </a:r>
            <a:r>
              <a:rPr lang="en-US"/>
              <a:t> 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899592" y="1389315"/>
            <a:ext cx="7086600" cy="51054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2200" dirty="0">
                <a:cs typeface="Times New Roman" charset="0"/>
              </a:rPr>
              <a:t>#include "</a:t>
            </a:r>
            <a:r>
              <a:rPr lang="en-US" sz="2200" dirty="0" err="1">
                <a:cs typeface="Times New Roman" charset="0"/>
              </a:rPr>
              <a:t>ItemType.h</a:t>
            </a:r>
            <a:r>
              <a:rPr lang="en-US" sz="2200" dirty="0">
                <a:cs typeface="Times New Roman" charset="0"/>
              </a:rPr>
              <a:t>"</a:t>
            </a:r>
            <a:endParaRPr lang="en-US" sz="2200" dirty="0">
              <a:cs typeface="Courier New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200" dirty="0">
                <a:cs typeface="Times New Roman" charset="0"/>
              </a:rPr>
              <a:t>// Must be provided by the user of the class</a:t>
            </a:r>
            <a:endParaRPr lang="en-US" sz="2200" dirty="0">
              <a:cs typeface="Courier New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200" dirty="0">
                <a:cs typeface="Times New Roman" charset="0"/>
              </a:rPr>
              <a:t>// Contains definitions for MAX_ITEMS and </a:t>
            </a:r>
            <a:r>
              <a:rPr lang="en-US" sz="2200" dirty="0" err="1">
                <a:cs typeface="Times New Roman" charset="0"/>
              </a:rPr>
              <a:t>ItemType</a:t>
            </a:r>
            <a:endParaRPr lang="en-US" sz="2200" dirty="0">
              <a:cs typeface="Courier New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200" dirty="0">
                <a:cs typeface="Times New Roman" charset="0"/>
              </a:rPr>
              <a:t> </a:t>
            </a:r>
            <a:endParaRPr lang="en-US" sz="2200" dirty="0">
              <a:cs typeface="Courier New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200" dirty="0">
                <a:cs typeface="Times New Roman" charset="0"/>
              </a:rPr>
              <a:t>class </a:t>
            </a:r>
            <a:r>
              <a:rPr lang="en-US" sz="2200" dirty="0" err="1">
                <a:cs typeface="Times New Roman" charset="0"/>
              </a:rPr>
              <a:t>StackType</a:t>
            </a:r>
            <a:r>
              <a:rPr lang="en-US" sz="2200" dirty="0">
                <a:cs typeface="Times New Roman" charset="0"/>
              </a:rPr>
              <a:t> {</a:t>
            </a:r>
            <a:endParaRPr lang="en-US" sz="2200" dirty="0">
              <a:cs typeface="Courier New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200" dirty="0">
                <a:cs typeface="Times New Roman" charset="0"/>
              </a:rPr>
              <a:t> public:</a:t>
            </a:r>
            <a:endParaRPr lang="en-US" sz="2200" dirty="0">
              <a:cs typeface="Courier New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200" dirty="0">
                <a:cs typeface="Times New Roman" charset="0"/>
              </a:rPr>
              <a:t>    	</a:t>
            </a:r>
            <a:r>
              <a:rPr lang="en-US" sz="2200" dirty="0" err="1">
                <a:cs typeface="Times New Roman" charset="0"/>
              </a:rPr>
              <a:t>StackType</a:t>
            </a:r>
            <a:r>
              <a:rPr lang="en-US" sz="2200" dirty="0">
                <a:cs typeface="Times New Roman" charset="0"/>
              </a:rPr>
              <a:t>();</a:t>
            </a:r>
            <a:endParaRPr lang="en-US" sz="2200" dirty="0">
              <a:cs typeface="Courier New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200" dirty="0">
                <a:cs typeface="Times New Roman" charset="0"/>
              </a:rPr>
              <a:t>    	void </a:t>
            </a:r>
            <a:r>
              <a:rPr lang="en-US" sz="2200" dirty="0" err="1">
                <a:cs typeface="Times New Roman" charset="0"/>
              </a:rPr>
              <a:t>MakeEmpty</a:t>
            </a:r>
            <a:r>
              <a:rPr lang="en-US" sz="2200" dirty="0">
                <a:cs typeface="Times New Roman" charset="0"/>
              </a:rPr>
              <a:t>();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200" dirty="0">
                <a:cs typeface="Times New Roman" charset="0"/>
              </a:rPr>
              <a:t>	</a:t>
            </a:r>
            <a:r>
              <a:rPr lang="en-US" sz="2200" dirty="0" err="1">
                <a:cs typeface="Times New Roman" charset="0"/>
              </a:rPr>
              <a:t>bool</a:t>
            </a:r>
            <a:r>
              <a:rPr lang="en-US" sz="2200" dirty="0">
                <a:cs typeface="Times New Roman" charset="0"/>
              </a:rPr>
              <a:t> </a:t>
            </a:r>
            <a:r>
              <a:rPr lang="en-US" sz="2200" dirty="0" err="1">
                <a:cs typeface="Times New Roman" charset="0"/>
              </a:rPr>
              <a:t>IsEmpty</a:t>
            </a:r>
            <a:r>
              <a:rPr lang="en-US" sz="2200" dirty="0">
                <a:cs typeface="Times New Roman" charset="0"/>
              </a:rPr>
              <a:t>() </a:t>
            </a:r>
            <a:r>
              <a:rPr lang="en-US" sz="2200" dirty="0" err="1">
                <a:cs typeface="Times New Roman" charset="0"/>
              </a:rPr>
              <a:t>const</a:t>
            </a:r>
            <a:r>
              <a:rPr lang="en-US" sz="2200" dirty="0">
                <a:cs typeface="Times New Roman" charset="0"/>
              </a:rPr>
              <a:t>;</a:t>
            </a:r>
            <a:endParaRPr lang="en-US" sz="2200" dirty="0">
              <a:cs typeface="Courier New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200" dirty="0">
                <a:cs typeface="Times New Roman" charset="0"/>
              </a:rPr>
              <a:t>    	</a:t>
            </a:r>
            <a:r>
              <a:rPr lang="en-US" sz="2200" dirty="0" err="1">
                <a:cs typeface="Times New Roman" charset="0"/>
              </a:rPr>
              <a:t>bool</a:t>
            </a:r>
            <a:r>
              <a:rPr lang="en-US" sz="2200" dirty="0">
                <a:cs typeface="Times New Roman" charset="0"/>
              </a:rPr>
              <a:t> </a:t>
            </a:r>
            <a:r>
              <a:rPr lang="en-US" sz="2200" dirty="0" err="1">
                <a:cs typeface="Times New Roman" charset="0"/>
              </a:rPr>
              <a:t>IsFull</a:t>
            </a:r>
            <a:r>
              <a:rPr lang="en-US" sz="2200" dirty="0">
                <a:cs typeface="Times New Roman" charset="0"/>
              </a:rPr>
              <a:t>() </a:t>
            </a:r>
            <a:r>
              <a:rPr lang="en-US" sz="2200" dirty="0" err="1">
                <a:cs typeface="Times New Roman" charset="0"/>
              </a:rPr>
              <a:t>const</a:t>
            </a:r>
            <a:r>
              <a:rPr lang="en-US" sz="2200" dirty="0">
                <a:cs typeface="Times New Roman" charset="0"/>
              </a:rPr>
              <a:t>;</a:t>
            </a:r>
            <a:endParaRPr lang="en-US" sz="2200" dirty="0">
              <a:cs typeface="Courier New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200" dirty="0">
                <a:cs typeface="Times New Roman" charset="0"/>
              </a:rPr>
              <a:t>    	void Push(</a:t>
            </a:r>
            <a:r>
              <a:rPr lang="en-US" sz="2200" dirty="0" err="1">
                <a:cs typeface="Times New Roman" charset="0"/>
              </a:rPr>
              <a:t>ItemType</a:t>
            </a:r>
            <a:r>
              <a:rPr lang="en-US" sz="2200" dirty="0">
                <a:cs typeface="Times New Roman" charset="0"/>
              </a:rPr>
              <a:t>);</a:t>
            </a:r>
            <a:endParaRPr lang="en-US" sz="2200" dirty="0">
              <a:cs typeface="Courier New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200" dirty="0">
                <a:cs typeface="Times New Roman" charset="0"/>
              </a:rPr>
              <a:t>    	void Pop(</a:t>
            </a:r>
            <a:r>
              <a:rPr lang="en-US" sz="2200" dirty="0" err="1">
                <a:cs typeface="Times New Roman" charset="0"/>
              </a:rPr>
              <a:t>ItemType</a:t>
            </a:r>
            <a:r>
              <a:rPr lang="en-US" sz="2200" dirty="0">
                <a:cs typeface="Times New Roman" charset="0"/>
              </a:rPr>
              <a:t>&amp;);</a:t>
            </a:r>
            <a:endParaRPr lang="en-US" sz="2200" dirty="0">
              <a:cs typeface="Courier New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200" dirty="0">
                <a:cs typeface="Times New Roman" charset="0"/>
              </a:rPr>
              <a:t>private: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200" dirty="0">
                <a:cs typeface="Times New Roman" charset="0"/>
              </a:rPr>
              <a:t>    	</a:t>
            </a:r>
            <a:r>
              <a:rPr lang="en-US" sz="2200" dirty="0" err="1">
                <a:cs typeface="Times New Roman" charset="0"/>
              </a:rPr>
              <a:t>int</a:t>
            </a:r>
            <a:r>
              <a:rPr lang="en-US" sz="2200" dirty="0">
                <a:cs typeface="Times New Roman" charset="0"/>
              </a:rPr>
              <a:t> top;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200" dirty="0">
                <a:cs typeface="Times New Roman" charset="0"/>
              </a:rPr>
              <a:t>    	</a:t>
            </a:r>
            <a:r>
              <a:rPr lang="en-US" sz="2200" dirty="0" err="1">
                <a:cs typeface="Times New Roman" charset="0"/>
              </a:rPr>
              <a:t>ItemType</a:t>
            </a:r>
            <a:r>
              <a:rPr lang="en-US" sz="2200" dirty="0">
                <a:cs typeface="Times New Roman" charset="0"/>
              </a:rPr>
              <a:t> items[MAX_ITEMS];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200" dirty="0">
                <a:cs typeface="Times New Roman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635488677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555497" y="620688"/>
            <a:ext cx="7772400" cy="1143000"/>
          </a:xfrm>
        </p:spPr>
        <p:txBody>
          <a:bodyPr/>
          <a:lstStyle/>
          <a:p>
            <a:r>
              <a:rPr lang="en-US" dirty="0"/>
              <a:t>Stack Implementation (cont.)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527684" y="1412776"/>
            <a:ext cx="7391400" cy="4876800"/>
          </a:xfrm>
        </p:spPr>
        <p:txBody>
          <a:bodyPr/>
          <a:lstStyle/>
          <a:p>
            <a:pPr>
              <a:lnSpc>
                <a:spcPct val="70000"/>
              </a:lnSpc>
              <a:buFontTx/>
              <a:buNone/>
            </a:pPr>
            <a:r>
              <a:rPr lang="en-US" sz="2400" dirty="0" err="1">
                <a:cs typeface="Times New Roman" charset="0"/>
              </a:rPr>
              <a:t>StackType</a:t>
            </a:r>
            <a:r>
              <a:rPr lang="en-US" sz="2400" dirty="0">
                <a:cs typeface="Times New Roman" charset="0"/>
              </a:rPr>
              <a:t>::</a:t>
            </a:r>
            <a:r>
              <a:rPr lang="en-US" sz="2400" b="1" dirty="0" err="1">
                <a:cs typeface="Times New Roman" charset="0"/>
              </a:rPr>
              <a:t>StackType</a:t>
            </a:r>
            <a:r>
              <a:rPr lang="en-US" sz="2400" b="1" dirty="0">
                <a:cs typeface="Times New Roman" charset="0"/>
              </a:rPr>
              <a:t>()</a:t>
            </a:r>
            <a:endParaRPr lang="en-US" sz="2400" dirty="0">
              <a:cs typeface="Courier New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sz="2400" dirty="0">
                <a:cs typeface="Times New Roman" charset="0"/>
              </a:rPr>
              <a:t>{</a:t>
            </a:r>
            <a:endParaRPr lang="en-US" sz="2400" dirty="0">
              <a:cs typeface="Courier New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sz="2400" dirty="0">
                <a:cs typeface="Times New Roman" charset="0"/>
              </a:rPr>
              <a:t> top = -1;</a:t>
            </a:r>
            <a:endParaRPr lang="en-US" sz="2400" dirty="0">
              <a:cs typeface="Courier New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sz="2400" dirty="0">
                <a:cs typeface="Times New Roman" charset="0"/>
              </a:rPr>
              <a:t>}</a:t>
            </a:r>
          </a:p>
          <a:p>
            <a:pPr>
              <a:lnSpc>
                <a:spcPct val="70000"/>
              </a:lnSpc>
              <a:buFontTx/>
              <a:buNone/>
            </a:pPr>
            <a:endParaRPr lang="en-US" sz="1800" dirty="0">
              <a:cs typeface="Courier New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sz="2400" dirty="0">
                <a:cs typeface="Times New Roman" charset="0"/>
              </a:rPr>
              <a:t>void </a:t>
            </a:r>
            <a:r>
              <a:rPr lang="en-US" sz="2400" dirty="0" err="1">
                <a:cs typeface="Times New Roman" charset="0"/>
              </a:rPr>
              <a:t>StackType</a:t>
            </a:r>
            <a:r>
              <a:rPr lang="en-US" sz="2400" dirty="0">
                <a:cs typeface="Times New Roman" charset="0"/>
              </a:rPr>
              <a:t>::</a:t>
            </a:r>
            <a:r>
              <a:rPr lang="en-US" sz="2400" b="1" dirty="0" err="1">
                <a:cs typeface="Times New Roman" charset="0"/>
              </a:rPr>
              <a:t>MakeEmpty</a:t>
            </a:r>
            <a:r>
              <a:rPr lang="en-US" sz="2400" b="1" dirty="0">
                <a:cs typeface="Times New Roman" charset="0"/>
              </a:rPr>
              <a:t>()</a:t>
            </a:r>
            <a:r>
              <a:rPr lang="en-US" sz="2400" dirty="0">
                <a:cs typeface="Times New Roman" charset="0"/>
              </a:rPr>
              <a:t> </a:t>
            </a:r>
            <a:endParaRPr lang="en-US" sz="2400" dirty="0">
              <a:cs typeface="Courier New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sz="2400" dirty="0">
                <a:cs typeface="Times New Roman" charset="0"/>
              </a:rPr>
              <a:t>{</a:t>
            </a:r>
            <a:endParaRPr lang="en-US" sz="2400" dirty="0">
              <a:cs typeface="Courier New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sz="2400" dirty="0">
                <a:cs typeface="Times New Roman" charset="0"/>
              </a:rPr>
              <a:t> top = -1;</a:t>
            </a:r>
            <a:endParaRPr lang="en-US" sz="2400" dirty="0">
              <a:cs typeface="Courier New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sz="2400" dirty="0">
                <a:cs typeface="Times New Roman" charset="0"/>
              </a:rPr>
              <a:t>}</a:t>
            </a:r>
          </a:p>
          <a:p>
            <a:pPr>
              <a:lnSpc>
                <a:spcPct val="70000"/>
              </a:lnSpc>
              <a:buFontTx/>
              <a:buNone/>
            </a:pPr>
            <a:endParaRPr lang="en-US" sz="1800" dirty="0">
              <a:cs typeface="Courier New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sz="2400" dirty="0" err="1">
                <a:cs typeface="Times New Roman" charset="0"/>
              </a:rPr>
              <a:t>bool</a:t>
            </a:r>
            <a:r>
              <a:rPr lang="en-US" sz="2400" dirty="0">
                <a:cs typeface="Times New Roman" charset="0"/>
              </a:rPr>
              <a:t> </a:t>
            </a:r>
            <a:r>
              <a:rPr lang="en-US" sz="2400" dirty="0" err="1">
                <a:cs typeface="Times New Roman" charset="0"/>
              </a:rPr>
              <a:t>StackType</a:t>
            </a:r>
            <a:r>
              <a:rPr lang="en-US" sz="2400" dirty="0">
                <a:cs typeface="Times New Roman" charset="0"/>
              </a:rPr>
              <a:t>::</a:t>
            </a:r>
            <a:r>
              <a:rPr lang="en-US" sz="2400" b="1" dirty="0" err="1">
                <a:cs typeface="Times New Roman" charset="0"/>
              </a:rPr>
              <a:t>IsEmpty</a:t>
            </a:r>
            <a:r>
              <a:rPr lang="en-US" sz="2400" b="1" dirty="0">
                <a:cs typeface="Times New Roman" charset="0"/>
              </a:rPr>
              <a:t>()</a:t>
            </a:r>
            <a:r>
              <a:rPr lang="en-US" sz="2400" dirty="0">
                <a:cs typeface="Times New Roman" charset="0"/>
              </a:rPr>
              <a:t> </a:t>
            </a:r>
            <a:r>
              <a:rPr lang="en-US" sz="2400" dirty="0" err="1">
                <a:cs typeface="Times New Roman" charset="0"/>
              </a:rPr>
              <a:t>const</a:t>
            </a:r>
            <a:endParaRPr lang="en-US" sz="2400" dirty="0">
              <a:cs typeface="Courier New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sz="2400" dirty="0">
                <a:cs typeface="Times New Roman" charset="0"/>
              </a:rPr>
              <a:t>{</a:t>
            </a:r>
            <a:endParaRPr lang="en-US" sz="2400" dirty="0">
              <a:cs typeface="Courier New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sz="2400" dirty="0">
                <a:cs typeface="Times New Roman" charset="0"/>
              </a:rPr>
              <a:t> return (top == -1);</a:t>
            </a:r>
            <a:endParaRPr lang="en-US" sz="2400" dirty="0">
              <a:cs typeface="Courier New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sz="2400" dirty="0">
                <a:cs typeface="Times New Roman" charset="0"/>
              </a:rPr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24707530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555927"/>
            <a:ext cx="7772400" cy="838200"/>
          </a:xfrm>
        </p:spPr>
        <p:txBody>
          <a:bodyPr/>
          <a:lstStyle/>
          <a:p>
            <a:r>
              <a:rPr lang="en-US" dirty="0"/>
              <a:t>Stack Implementation (cont.)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371600"/>
            <a:ext cx="7772400" cy="4876800"/>
          </a:xfrm>
        </p:spPr>
        <p:txBody>
          <a:bodyPr/>
          <a:lstStyle/>
          <a:p>
            <a:pPr>
              <a:lnSpc>
                <a:spcPct val="70000"/>
              </a:lnSpc>
              <a:buFontTx/>
              <a:buNone/>
            </a:pPr>
            <a:r>
              <a:rPr lang="en-US" sz="2400" dirty="0" err="1">
                <a:cs typeface="Times New Roman" charset="0"/>
              </a:rPr>
              <a:t>bool</a:t>
            </a:r>
            <a:r>
              <a:rPr lang="en-US" sz="2400" dirty="0">
                <a:cs typeface="Times New Roman" charset="0"/>
              </a:rPr>
              <a:t> </a:t>
            </a:r>
            <a:r>
              <a:rPr lang="en-US" sz="2400" dirty="0" err="1">
                <a:cs typeface="Times New Roman" charset="0"/>
              </a:rPr>
              <a:t>StackType</a:t>
            </a:r>
            <a:r>
              <a:rPr lang="en-US" sz="2400" dirty="0">
                <a:cs typeface="Times New Roman" charset="0"/>
              </a:rPr>
              <a:t>::</a:t>
            </a:r>
            <a:r>
              <a:rPr lang="en-US" sz="2400" b="1" dirty="0" err="1">
                <a:cs typeface="Times New Roman" charset="0"/>
              </a:rPr>
              <a:t>IsFull</a:t>
            </a:r>
            <a:r>
              <a:rPr lang="en-US" sz="2400" b="1" dirty="0">
                <a:cs typeface="Times New Roman" charset="0"/>
              </a:rPr>
              <a:t>()</a:t>
            </a:r>
            <a:r>
              <a:rPr lang="en-US" sz="2400" dirty="0">
                <a:cs typeface="Times New Roman" charset="0"/>
              </a:rPr>
              <a:t> </a:t>
            </a:r>
            <a:r>
              <a:rPr lang="en-US" sz="2400" dirty="0" err="1">
                <a:cs typeface="Times New Roman" charset="0"/>
              </a:rPr>
              <a:t>const</a:t>
            </a:r>
            <a:endParaRPr lang="en-US" sz="2400" dirty="0">
              <a:cs typeface="Courier New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cs typeface="Times New Roman" charset="0"/>
              </a:rPr>
              <a:t>{</a:t>
            </a:r>
            <a:endParaRPr lang="en-US" sz="2000" dirty="0">
              <a:cs typeface="Courier New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sz="2400" dirty="0">
                <a:cs typeface="Times New Roman" charset="0"/>
              </a:rPr>
              <a:t> return (top == MAX_ITEMS-1);</a:t>
            </a:r>
            <a:endParaRPr lang="en-US" sz="2400" dirty="0">
              <a:cs typeface="Courier New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cs typeface="Times New Roman" charset="0"/>
              </a:rPr>
              <a:t>}</a:t>
            </a:r>
          </a:p>
          <a:p>
            <a:pPr>
              <a:lnSpc>
                <a:spcPct val="70000"/>
              </a:lnSpc>
              <a:buFontTx/>
              <a:buNone/>
            </a:pPr>
            <a:endParaRPr lang="en-US" sz="2000" dirty="0">
              <a:cs typeface="Courier New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sz="2400" dirty="0">
                <a:cs typeface="Times New Roman" charset="0"/>
              </a:rPr>
              <a:t> void </a:t>
            </a:r>
            <a:r>
              <a:rPr lang="en-US" sz="2400" dirty="0" err="1">
                <a:cs typeface="Times New Roman" charset="0"/>
              </a:rPr>
              <a:t>StackType</a:t>
            </a:r>
            <a:r>
              <a:rPr lang="en-US" sz="2400" dirty="0">
                <a:cs typeface="Times New Roman" charset="0"/>
              </a:rPr>
              <a:t>::</a:t>
            </a:r>
            <a:r>
              <a:rPr lang="en-US" sz="2400" b="1" dirty="0">
                <a:cs typeface="Times New Roman" charset="0"/>
              </a:rPr>
              <a:t>Push</a:t>
            </a:r>
            <a:r>
              <a:rPr lang="en-US" sz="2400" dirty="0">
                <a:cs typeface="Times New Roman" charset="0"/>
              </a:rPr>
              <a:t>(</a:t>
            </a:r>
            <a:r>
              <a:rPr lang="en-US" sz="2400" dirty="0" err="1">
                <a:cs typeface="Times New Roman" charset="0"/>
              </a:rPr>
              <a:t>ItemType</a:t>
            </a:r>
            <a:r>
              <a:rPr lang="en-US" sz="2400" dirty="0">
                <a:cs typeface="Times New Roman" charset="0"/>
              </a:rPr>
              <a:t> </a:t>
            </a:r>
            <a:r>
              <a:rPr lang="en-US" sz="2400" dirty="0" err="1">
                <a:cs typeface="Times New Roman" charset="0"/>
              </a:rPr>
              <a:t>newItem</a:t>
            </a:r>
            <a:r>
              <a:rPr lang="en-US" sz="2400" dirty="0">
                <a:cs typeface="Times New Roman" charset="0"/>
              </a:rPr>
              <a:t>)</a:t>
            </a:r>
            <a:endParaRPr lang="en-US" sz="2400" dirty="0">
              <a:cs typeface="Courier New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cs typeface="Times New Roman" charset="0"/>
              </a:rPr>
              <a:t>{</a:t>
            </a:r>
            <a:endParaRPr lang="en-US" sz="2000" dirty="0">
              <a:cs typeface="Courier New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sz="2400" dirty="0">
                <a:cs typeface="Times New Roman" charset="0"/>
              </a:rPr>
              <a:t> top++;</a:t>
            </a:r>
            <a:endParaRPr lang="en-US" sz="2400" dirty="0">
              <a:cs typeface="Courier New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sz="2400" dirty="0">
                <a:cs typeface="Times New Roman" charset="0"/>
              </a:rPr>
              <a:t> items[top] = </a:t>
            </a:r>
            <a:r>
              <a:rPr lang="en-US" sz="2400" dirty="0" err="1">
                <a:cs typeface="Times New Roman" charset="0"/>
              </a:rPr>
              <a:t>newItem</a:t>
            </a:r>
            <a:r>
              <a:rPr lang="en-US" sz="2400" dirty="0">
                <a:cs typeface="Times New Roman" charset="0"/>
              </a:rPr>
              <a:t>;</a:t>
            </a:r>
            <a:endParaRPr lang="en-US" sz="2400" dirty="0">
              <a:cs typeface="Courier New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cs typeface="Times New Roman" charset="0"/>
              </a:rPr>
              <a:t>}</a:t>
            </a:r>
          </a:p>
          <a:p>
            <a:pPr>
              <a:lnSpc>
                <a:spcPct val="70000"/>
              </a:lnSpc>
              <a:buFontTx/>
              <a:buNone/>
            </a:pPr>
            <a:endParaRPr lang="en-US" sz="2000" dirty="0">
              <a:cs typeface="Courier New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sz="2400" dirty="0">
                <a:cs typeface="Times New Roman" charset="0"/>
              </a:rPr>
              <a:t> void </a:t>
            </a:r>
            <a:r>
              <a:rPr lang="en-US" sz="2400" dirty="0" err="1">
                <a:cs typeface="Times New Roman" charset="0"/>
              </a:rPr>
              <a:t>StackType</a:t>
            </a:r>
            <a:r>
              <a:rPr lang="en-US" sz="2400" dirty="0">
                <a:cs typeface="Times New Roman" charset="0"/>
              </a:rPr>
              <a:t>::</a:t>
            </a:r>
            <a:r>
              <a:rPr lang="en-US" sz="2400" b="1" dirty="0">
                <a:cs typeface="Times New Roman" charset="0"/>
              </a:rPr>
              <a:t>Pop</a:t>
            </a:r>
            <a:r>
              <a:rPr lang="en-US" sz="2400" dirty="0">
                <a:cs typeface="Times New Roman" charset="0"/>
              </a:rPr>
              <a:t>(</a:t>
            </a:r>
            <a:r>
              <a:rPr lang="en-US" sz="2400" dirty="0" err="1">
                <a:cs typeface="Times New Roman" charset="0"/>
              </a:rPr>
              <a:t>ItemType</a:t>
            </a:r>
            <a:r>
              <a:rPr lang="en-US" sz="2400" dirty="0">
                <a:cs typeface="Times New Roman" charset="0"/>
              </a:rPr>
              <a:t>&amp; item)</a:t>
            </a:r>
            <a:endParaRPr lang="en-US" sz="2400" dirty="0">
              <a:cs typeface="Courier New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cs typeface="Times New Roman" charset="0"/>
              </a:rPr>
              <a:t>{</a:t>
            </a:r>
            <a:endParaRPr lang="en-US" sz="2000" dirty="0">
              <a:cs typeface="Courier New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sz="2400" dirty="0">
                <a:cs typeface="Times New Roman" charset="0"/>
              </a:rPr>
              <a:t> item = items[top];</a:t>
            </a:r>
            <a:endParaRPr lang="en-US" sz="2400" dirty="0">
              <a:cs typeface="Courier New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sz="2400" dirty="0">
                <a:cs typeface="Times New Roman" charset="0"/>
              </a:rPr>
              <a:t> top--;</a:t>
            </a:r>
            <a:endParaRPr lang="en-US" sz="2400" dirty="0">
              <a:cs typeface="Courier New" pitchFamily="49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cs typeface="Times New Roman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86173911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Smart_ppt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FB693E4-5558-4172-814C-FE299FD77723}" vid="{2A47D8DB-B90F-4F8B-9A3C-0970E6F3C75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classobj</Template>
  <TotalTime>712</TotalTime>
  <Words>547</Words>
  <Application>Microsoft Office PowerPoint</Application>
  <PresentationFormat>On-screen Show (4:3)</PresentationFormat>
  <Paragraphs>228</Paragraphs>
  <Slides>57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MS Mincho</vt:lpstr>
      <vt:lpstr>Arial</vt:lpstr>
      <vt:lpstr>Calibri</vt:lpstr>
      <vt:lpstr>Cambria</vt:lpstr>
      <vt:lpstr>Courier New</vt:lpstr>
      <vt:lpstr>Georgia</vt:lpstr>
      <vt:lpstr>Times New Roman</vt:lpstr>
      <vt:lpstr>Smart_ppt_Theme</vt:lpstr>
      <vt:lpstr>Session -6 STACK IN DATA STRUCTURES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Stack Implementation </vt:lpstr>
      <vt:lpstr>Stack Implementation (cont.)</vt:lpstr>
      <vt:lpstr>Stack Implementation (cont.)</vt:lpstr>
      <vt:lpstr>PowerPoint Presentation</vt:lpstr>
      <vt:lpstr>Implementing stacks using templates</vt:lpstr>
      <vt:lpstr>Implementing stacks using templates</vt:lpstr>
      <vt:lpstr>Example using templates </vt:lpstr>
      <vt:lpstr>Function templates </vt:lpstr>
      <vt:lpstr>Function templates (cont.)</vt:lpstr>
      <vt:lpstr>Function templates (cont.)</vt:lpstr>
      <vt:lpstr>Comments using templates </vt:lpstr>
      <vt:lpstr>Implementing stacks using dynamic array allocation</vt:lpstr>
      <vt:lpstr>Implementing stacks using dynamic array allocation(cont.)</vt:lpstr>
      <vt:lpstr>Example: postfix expressions </vt:lpstr>
      <vt:lpstr>Example: postfix expressions (cont.)</vt:lpstr>
      <vt:lpstr>Postfix  expressions:  Algorithm using stacks (cont.)</vt:lpstr>
      <vt:lpstr>Postfix  expressions: Algorithm using stacks</vt:lpstr>
      <vt:lpstr>PowerPoint Presentation</vt:lpstr>
      <vt:lpstr>PowerPoint Presentation</vt:lpstr>
      <vt:lpstr>OUTPUT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User2</dc:creator>
  <cp:lastModifiedBy>Shanthi</cp:lastModifiedBy>
  <cp:revision>18</cp:revision>
  <dcterms:created xsi:type="dcterms:W3CDTF">2018-01-25T09:26:51Z</dcterms:created>
  <dcterms:modified xsi:type="dcterms:W3CDTF">2018-02-09T11:43:11Z</dcterms:modified>
</cp:coreProperties>
</file>